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fonts/font1.fntdata" ContentType="application/x-fontdata"/>
  <Override PartName="/ppt/fonts/font2.fntdata" ContentType="application/x-fontdata"/>
  <Override PartName="/ppt/fonts/font3.fntdata" ContentType="application/x-fontdata"/>
  <Override PartName="/ppt/fonts/font4.fntdata" ContentType="application/x-fontdata"/>
  <Override PartName="/ppt/fonts/font5.fntdata" ContentType="application/x-fontdata"/>
  <Override PartName="/ppt/fonts/font6.fntdata" ContentType="application/x-fontdata"/>
  <Override PartName="/ppt/fonts/font7.fntdata" ContentType="application/x-fontdata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48" r:id="rId1"/>
    <p:sldMasterId id="2147483651" r:id="rId3"/>
  </p:sldMasterIdLst>
  <p:notesMasterIdLst>
    <p:notesMasterId r:id="rId5"/>
  </p:notesMasterIdLst>
  <p:sldIdLst>
    <p:sldId id="256" r:id="rId4"/>
    <p:sldId id="257" r:id="rId6"/>
    <p:sldId id="258" r:id="rId7"/>
    <p:sldId id="263" r:id="rId8"/>
    <p:sldId id="259" r:id="rId9"/>
    <p:sldId id="279" r:id="rId10"/>
    <p:sldId id="278" r:id="rId11"/>
    <p:sldId id="266" r:id="rId12"/>
    <p:sldId id="260" r:id="rId13"/>
    <p:sldId id="268" r:id="rId14"/>
    <p:sldId id="261" r:id="rId15"/>
    <p:sldId id="271" r:id="rId16"/>
    <p:sldId id="273" r:id="rId17"/>
    <p:sldId id="272" r:id="rId18"/>
    <p:sldId id="274" r:id="rId19"/>
    <p:sldId id="275" r:id="rId20"/>
    <p:sldId id="276" r:id="rId21"/>
  </p:sldIdLst>
  <p:sldSz cx="12192000" cy="6858000"/>
  <p:notesSz cx="6858000" cy="9144000"/>
  <p:embeddedFontLst>
    <p:embeddedFont>
      <p:font typeface="黑体" panose="02010609060101010101" charset="-122"/>
      <p:regular r:id="rId25"/>
    </p:embeddedFont>
    <p:embeddedFont>
      <p:font typeface="汉仪铁线黑-65简" panose="00020600040101010101" pitchFamily="18" charset="-122"/>
      <p:regular r:id="rId26"/>
    </p:embeddedFont>
    <p:embeddedFont>
      <p:font typeface="微软雅黑" panose="020B0503020204020204" pitchFamily="34" charset="-122"/>
      <p:regular r:id="rId27"/>
    </p:embeddedFont>
    <p:embeddedFont>
      <p:font typeface="楷体" panose="02010609060101010101" charset="-122"/>
      <p:regular r:id="rId28"/>
    </p:embeddedFont>
    <p:embeddedFont>
      <p:font typeface="等线" panose="02010600030101010101" charset="-122"/>
      <p:regular r:id="rId29"/>
    </p:embeddedFont>
    <p:embeddedFont>
      <p:font typeface="等线 Light" panose="02010600030101010101" charset="-122"/>
      <p:regular r:id="rId30"/>
    </p:embeddedFont>
    <p:embeddedFont>
      <p:font typeface="仿宋" panose="02010609060101010101" charset="-122"/>
      <p:regular r:id="rId31"/>
    </p:embeddedFont>
  </p:embeddedFont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11"/>
    <a:srgbClr val="DCAB83"/>
    <a:srgbClr val="BA000F"/>
    <a:srgbClr val="E7BB93"/>
    <a:srgbClr val="F4CE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 snapToGrid="0">
      <p:cViewPr>
        <p:scale>
          <a:sx n="10" d="100"/>
          <a:sy n="10" d="100"/>
        </p:scale>
        <p:origin x="3066" y="13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slide" Target="slides/slide3.xml"/><Relationship Id="rId6" Type="http://schemas.openxmlformats.org/officeDocument/2006/relationships/slide" Target="slides/slide2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1" Type="http://schemas.openxmlformats.org/officeDocument/2006/relationships/font" Target="fonts/font7.fntdata"/><Relationship Id="rId30" Type="http://schemas.openxmlformats.org/officeDocument/2006/relationships/font" Target="fonts/font6.fntdata"/><Relationship Id="rId3" Type="http://schemas.openxmlformats.org/officeDocument/2006/relationships/slideMaster" Target="slideMasters/slideMaster2.xml"/><Relationship Id="rId29" Type="http://schemas.openxmlformats.org/officeDocument/2006/relationships/font" Target="fonts/font5.fntdata"/><Relationship Id="rId28" Type="http://schemas.openxmlformats.org/officeDocument/2006/relationships/font" Target="fonts/font4.fntdata"/><Relationship Id="rId27" Type="http://schemas.openxmlformats.org/officeDocument/2006/relationships/font" Target="fonts/font3.fntdata"/><Relationship Id="rId26" Type="http://schemas.openxmlformats.org/officeDocument/2006/relationships/font" Target="fonts/font2.fntdata"/><Relationship Id="rId25" Type="http://schemas.openxmlformats.org/officeDocument/2006/relationships/font" Target="fonts/font1.fntdata"/><Relationship Id="rId24" Type="http://schemas.openxmlformats.org/officeDocument/2006/relationships/tableStyles" Target="tableStyles.xml"/><Relationship Id="rId23" Type="http://schemas.openxmlformats.org/officeDocument/2006/relationships/viewProps" Target="viewProps.xml"/><Relationship Id="rId22" Type="http://schemas.openxmlformats.org/officeDocument/2006/relationships/presProps" Target="presProps.xml"/><Relationship Id="rId21" Type="http://schemas.openxmlformats.org/officeDocument/2006/relationships/slide" Target="slides/slide17.xml"/><Relationship Id="rId20" Type="http://schemas.openxmlformats.org/officeDocument/2006/relationships/slide" Target="slides/slide16.xml"/><Relationship Id="rId2" Type="http://schemas.openxmlformats.org/officeDocument/2006/relationships/theme" Target="theme/theme1.xml"/><Relationship Id="rId19" Type="http://schemas.openxmlformats.org/officeDocument/2006/relationships/slide" Target="slides/slide15.xml"/><Relationship Id="rId18" Type="http://schemas.openxmlformats.org/officeDocument/2006/relationships/slide" Target="slides/slide14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84AF5E-F88E-4413-966F-F2D7DAF6D925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D3DCD9B-A581-40CE-B965-72AF3F4BEB9C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A3F7-5DA2-411D-9DF4-709BF05526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2B6B-3D62-46D7-AB56-76DCFCF3D9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723472"/>
            <a:ext cx="12192000" cy="134528"/>
          </a:xfrm>
          <a:prstGeom prst="rect">
            <a:avLst/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6A3F7-5DA2-411D-9DF4-709BF05526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32B6B-3D62-46D7-AB56-76DCFCF3D9A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矩形 6"/>
          <p:cNvSpPr/>
          <p:nvPr userDrawn="1"/>
        </p:nvSpPr>
        <p:spPr>
          <a:xfrm>
            <a:off x="0" y="6723472"/>
            <a:ext cx="12192000" cy="134528"/>
          </a:xfrm>
          <a:prstGeom prst="rect">
            <a:avLst/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A3F7-5DA2-411D-9DF4-709BF05526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2B6B-3D62-46D7-AB56-76DCFCF3D9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D6A3F7-5DA2-411D-9DF4-709BF0552606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32B6B-3D62-46D7-AB56-76DCFCF3D9A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1.xml"/><Relationship Id="rId6" Type="http://schemas.openxmlformats.org/officeDocument/2006/relationships/slideLayout" Target="../slideLayouts/slideLayout1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3.xml"/><Relationship Id="rId5" Type="http://schemas.openxmlformats.org/officeDocument/2006/relationships/slideLayout" Target="../slideLayouts/slideLayout3.xml"/><Relationship Id="rId4" Type="http://schemas.openxmlformats.org/officeDocument/2006/relationships/tags" Target="../tags/tag48.xml"/><Relationship Id="rId3" Type="http://schemas.openxmlformats.org/officeDocument/2006/relationships/tags" Target="../tags/tag47.xml"/><Relationship Id="rId2" Type="http://schemas.openxmlformats.org/officeDocument/2006/relationships/tags" Target="../tags/tag46.xml"/><Relationship Id="rId1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4.xml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52.xml"/><Relationship Id="rId3" Type="http://schemas.openxmlformats.org/officeDocument/2006/relationships/tags" Target="../tags/tag51.xml"/><Relationship Id="rId2" Type="http://schemas.openxmlformats.org/officeDocument/2006/relationships/tags" Target="../tags/tag50.xml"/><Relationship Id="rId1" Type="http://schemas.openxmlformats.org/officeDocument/2006/relationships/tags" Target="../tags/tag49.xml"/></Relationships>
</file>

<file path=ppt/slides/_rels/slide15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5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56.xml"/><Relationship Id="rId3" Type="http://schemas.openxmlformats.org/officeDocument/2006/relationships/tags" Target="../tags/tag55.xml"/><Relationship Id="rId2" Type="http://schemas.openxmlformats.org/officeDocument/2006/relationships/tags" Target="../tags/tag54.xml"/><Relationship Id="rId1" Type="http://schemas.openxmlformats.org/officeDocument/2006/relationships/tags" Target="../tags/tag53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6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60.xml"/><Relationship Id="rId3" Type="http://schemas.openxmlformats.org/officeDocument/2006/relationships/tags" Target="../tags/tag59.xml"/><Relationship Id="rId2" Type="http://schemas.openxmlformats.org/officeDocument/2006/relationships/tags" Target="../tags/tag58.xml"/><Relationship Id="rId1" Type="http://schemas.openxmlformats.org/officeDocument/2006/relationships/tags" Target="../tags/tag57.xml"/></Relationships>
</file>

<file path=ppt/slides/_rels/slide17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7.xml"/><Relationship Id="rId5" Type="http://schemas.openxmlformats.org/officeDocument/2006/relationships/slideLayout" Target="../slideLayouts/slideLayout4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tags" Target="../tags/tag61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2.xml"/><Relationship Id="rId8" Type="http://schemas.openxmlformats.org/officeDocument/2006/relationships/tags" Target="../tags/tag11.xml"/><Relationship Id="rId7" Type="http://schemas.openxmlformats.org/officeDocument/2006/relationships/tags" Target="../tags/tag10.xml"/><Relationship Id="rId6" Type="http://schemas.openxmlformats.org/officeDocument/2006/relationships/tags" Target="../tags/tag9.xml"/><Relationship Id="rId5" Type="http://schemas.openxmlformats.org/officeDocument/2006/relationships/tags" Target="../tags/tag8.xml"/><Relationship Id="rId4" Type="http://schemas.openxmlformats.org/officeDocument/2006/relationships/tags" Target="../tags/tag7.xml"/><Relationship Id="rId3" Type="http://schemas.openxmlformats.org/officeDocument/2006/relationships/tags" Target="../tags/tag6.xml"/><Relationship Id="rId23" Type="http://schemas.openxmlformats.org/officeDocument/2006/relationships/notesSlide" Target="../notesSlides/notesSlide2.xml"/><Relationship Id="rId22" Type="http://schemas.openxmlformats.org/officeDocument/2006/relationships/slideLayout" Target="../slideLayouts/slideLayout2.xml"/><Relationship Id="rId21" Type="http://schemas.openxmlformats.org/officeDocument/2006/relationships/tags" Target="../tags/tag24.xml"/><Relationship Id="rId20" Type="http://schemas.openxmlformats.org/officeDocument/2006/relationships/tags" Target="../tags/tag23.xml"/><Relationship Id="rId2" Type="http://schemas.openxmlformats.org/officeDocument/2006/relationships/tags" Target="../tags/tag5.xml"/><Relationship Id="rId19" Type="http://schemas.openxmlformats.org/officeDocument/2006/relationships/tags" Target="../tags/tag22.xml"/><Relationship Id="rId18" Type="http://schemas.openxmlformats.org/officeDocument/2006/relationships/tags" Target="../tags/tag21.xml"/><Relationship Id="rId17" Type="http://schemas.openxmlformats.org/officeDocument/2006/relationships/tags" Target="../tags/tag20.xml"/><Relationship Id="rId16" Type="http://schemas.openxmlformats.org/officeDocument/2006/relationships/tags" Target="../tags/tag19.xml"/><Relationship Id="rId15" Type="http://schemas.openxmlformats.org/officeDocument/2006/relationships/tags" Target="../tags/tag18.xml"/><Relationship Id="rId14" Type="http://schemas.openxmlformats.org/officeDocument/2006/relationships/tags" Target="../tags/tag17.xml"/><Relationship Id="rId13" Type="http://schemas.openxmlformats.org/officeDocument/2006/relationships/tags" Target="../tags/tag16.xml"/><Relationship Id="rId12" Type="http://schemas.openxmlformats.org/officeDocument/2006/relationships/tags" Target="../tags/tag15.xml"/><Relationship Id="rId11" Type="http://schemas.openxmlformats.org/officeDocument/2006/relationships/tags" Target="../tags/tag14.xml"/><Relationship Id="rId10" Type="http://schemas.openxmlformats.org/officeDocument/2006/relationships/tags" Target="../tags/tag13.xml"/><Relationship Id="rId1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3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27.xml"/><Relationship Id="rId3" Type="http://schemas.openxmlformats.org/officeDocument/2006/relationships/tags" Target="../tags/tag26.xml"/><Relationship Id="rId2" Type="http://schemas.openxmlformats.org/officeDocument/2006/relationships/tags" Target="../tags/tag25.xml"/><Relationship Id="rId1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5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32.xml"/><Relationship Id="rId5" Type="http://schemas.openxmlformats.org/officeDocument/2006/relationships/tags" Target="../tags/tag31.xml"/><Relationship Id="rId4" Type="http://schemas.openxmlformats.org/officeDocument/2006/relationships/tags" Target="../tags/tag30.xml"/><Relationship Id="rId3" Type="http://schemas.openxmlformats.org/officeDocument/2006/relationships/tags" Target="../tags/tag29.xml"/><Relationship Id="rId2" Type="http://schemas.openxmlformats.org/officeDocument/2006/relationships/tags" Target="../tags/tag28.xml"/><Relationship Id="rId1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7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37.xml"/><Relationship Id="rId5" Type="http://schemas.openxmlformats.org/officeDocument/2006/relationships/tags" Target="../tags/tag36.xml"/><Relationship Id="rId4" Type="http://schemas.openxmlformats.org/officeDocument/2006/relationships/tags" Target="../tags/tag35.xml"/><Relationship Id="rId3" Type="http://schemas.openxmlformats.org/officeDocument/2006/relationships/tags" Target="../tags/tag34.xml"/><Relationship Id="rId2" Type="http://schemas.openxmlformats.org/officeDocument/2006/relationships/tags" Target="../tags/tag33.xml"/><Relationship Id="rId1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9.xml"/><Relationship Id="rId7" Type="http://schemas.openxmlformats.org/officeDocument/2006/relationships/slideLayout" Target="../slideLayouts/slideLayout1.xml"/><Relationship Id="rId6" Type="http://schemas.openxmlformats.org/officeDocument/2006/relationships/tags" Target="../tags/tag42.xml"/><Relationship Id="rId5" Type="http://schemas.openxmlformats.org/officeDocument/2006/relationships/tags" Target="../tags/tag41.xml"/><Relationship Id="rId4" Type="http://schemas.openxmlformats.org/officeDocument/2006/relationships/tags" Target="../tags/tag40.xml"/><Relationship Id="rId3" Type="http://schemas.openxmlformats.org/officeDocument/2006/relationships/tags" Target="../tags/tag39.xml"/><Relationship Id="rId2" Type="http://schemas.openxmlformats.org/officeDocument/2006/relationships/tags" Target="../tags/tag38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1384935" y="2342515"/>
            <a:ext cx="9784715" cy="17532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5400" i="1" dirty="0">
                <a:solidFill>
                  <a:srgbClr val="CC001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临江市洪涝灾害水毁耕地</a:t>
            </a:r>
            <a:endParaRPr lang="zh-CN" altLang="en-US" sz="5400" i="1" dirty="0">
              <a:solidFill>
                <a:srgbClr val="CC0011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  <a:p>
            <a:pPr algn="ctr"/>
            <a:r>
              <a:rPr lang="zh-CN" altLang="en-US" sz="5400" i="1" dirty="0">
                <a:solidFill>
                  <a:srgbClr val="CC0011"/>
                </a:solidFill>
                <a:latin typeface="思源黑体 CN Heavy" panose="020B0A00000000000000" pitchFamily="34" charset="-122"/>
                <a:ea typeface="思源黑体 CN Heavy" panose="020B0A00000000000000" pitchFamily="34" charset="-122"/>
              </a:rPr>
              <a:t>受灾群众救助方案政策解读</a:t>
            </a:r>
            <a:endParaRPr lang="zh-CN" altLang="en-US" sz="5400" i="1" dirty="0">
              <a:solidFill>
                <a:srgbClr val="CC0011"/>
              </a:solidFill>
              <a:latin typeface="思源黑体 CN Heavy" panose="020B0A00000000000000" pitchFamily="34" charset="-122"/>
              <a:ea typeface="思源黑体 CN Heavy" panose="020B0A00000000000000" pitchFamily="34" charset="-122"/>
            </a:endParaRPr>
          </a:p>
        </p:txBody>
      </p: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068972" y="229959"/>
            <a:ext cx="1349327" cy="276860"/>
            <a:chOff x="8517854" y="174070"/>
            <a:chExt cx="1349327" cy="276860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PA-矩形 34"/>
            <p:cNvSpPr/>
            <p:nvPr>
              <p:custDataLst>
                <p:tags r:id="rId4"/>
              </p:custDataLst>
            </p:nvPr>
          </p:nvSpPr>
          <p:spPr>
            <a:xfrm flipH="1">
              <a:off x="8517854" y="174070"/>
              <a:ext cx="1349327" cy="276860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sp>
        <p:nvSpPr>
          <p:cNvPr id="49" name="文本框 18"/>
          <p:cNvSpPr txBox="1"/>
          <p:nvPr>
            <p:custDataLst>
              <p:tags r:id="rId5"/>
            </p:custDataLst>
          </p:nvPr>
        </p:nvSpPr>
        <p:spPr>
          <a:xfrm>
            <a:off x="9009380" y="5875655"/>
            <a:ext cx="2160270" cy="423545"/>
          </a:xfrm>
          <a:prstGeom prst="parallelogram">
            <a:avLst/>
          </a:prstGeom>
          <a:solidFill>
            <a:srgbClr val="CC0011"/>
          </a:solidFill>
          <a:ln w="28575">
            <a:solidFill>
              <a:srgbClr val="FFE699"/>
            </a:solidFill>
          </a:ln>
          <a:effectLst>
            <a:outerShdw blurRad="50800" dist="38100" dir="2700000" algn="tl" rotWithShape="0">
              <a:prstClr val="black">
                <a:alpha val="25000"/>
              </a:prstClr>
            </a:outerShdw>
          </a:effectLst>
        </p:spPr>
        <p:txBody>
          <a:bodyPr wrap="square" lIns="91440" tIns="45720" rIns="91440" bIns="45720" rtlCol="0" anchor="ctr">
            <a:spAutoFit/>
          </a:bodyPr>
          <a:lstStyle/>
          <a:p>
            <a:pPr marL="0" marR="0" lvl="0" indent="0" algn="dist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lang="zh-CN" altLang="en-US" sz="1600" dirty="0">
              <a:solidFill>
                <a:schemeClr val="tx1">
                  <a:lumMod val="65000"/>
                  <a:lumOff val="3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289960" y="874303"/>
            <a:ext cx="319668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三、救助标准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76045" y="2059940"/>
            <a:ext cx="9350375" cy="1198880"/>
          </a:xfrm>
          <a:prstGeom prst="rect">
            <a:avLst/>
          </a:prstGeom>
        </p:spPr>
        <p:txBody>
          <a:bodyPr wrap="square">
            <a:spAutoFit/>
          </a:bodyPr>
          <a:p>
            <a:pPr indent="4064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一般农户共计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1195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户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3352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人：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300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/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亩（乡镇、街上报数据）；</a:t>
            </a:r>
            <a:endParaRPr lang="zh-CN" alt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4064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</a:pP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脱贫户及监测户共计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35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户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75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人：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350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元</a:t>
            </a:r>
            <a:r>
              <a:rPr lang="en-US" altLang="zh-CN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/</a:t>
            </a:r>
            <a:r>
              <a:rPr lang="zh-CN" altLang="en-US" sz="24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亩（乡镇、街上报数据）。</a:t>
            </a:r>
            <a:endParaRPr lang="zh-CN" altLang="en-US" sz="24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068972" y="229959"/>
            <a:ext cx="1349327" cy="276860"/>
            <a:chOff x="8517854" y="174070"/>
            <a:chExt cx="1349327" cy="276860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PA-矩形 34"/>
            <p:cNvSpPr/>
            <p:nvPr>
              <p:custDataLst>
                <p:tags r:id="rId4"/>
              </p:custDataLst>
            </p:nvPr>
          </p:nvSpPr>
          <p:spPr>
            <a:xfrm flipH="1">
              <a:off x="8517854" y="174070"/>
              <a:ext cx="1349327" cy="276860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 rot="0">
            <a:off x="3872865" y="2664460"/>
            <a:ext cx="5678805" cy="1318250"/>
            <a:chOff x="1820674" y="2767528"/>
            <a:chExt cx="5678623" cy="1318272"/>
          </a:xfrm>
        </p:grpSpPr>
        <p:sp>
          <p:nvSpPr>
            <p:cNvPr id="35" name="TextBox 7"/>
            <p:cNvSpPr>
              <a:spLocks noChangeArrowheads="1"/>
            </p:cNvSpPr>
            <p:nvPr/>
          </p:nvSpPr>
          <p:spPr bwMode="auto">
            <a:xfrm>
              <a:off x="1820674" y="2767528"/>
              <a:ext cx="5678623" cy="1107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72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五、资金来源</a:t>
              </a:r>
              <a:endParaRPr lang="zh-CN" altLang="en-US" sz="7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2079592" y="4085800"/>
              <a:ext cx="5419705" cy="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232810" y="754288"/>
            <a:ext cx="319668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五、资金来源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858010" y="1884045"/>
            <a:ext cx="5493385" cy="521970"/>
          </a:xfrm>
          <a:prstGeom prst="rect">
            <a:avLst/>
          </a:prstGeom>
        </p:spPr>
        <p:txBody>
          <a:bodyPr wrap="square">
            <a:spAutoFit/>
          </a:bodyPr>
          <a:p>
            <a:pPr marL="0" indent="0" algn="just" defTabSz="266700">
              <a:spcBef>
                <a:spcPct val="0"/>
              </a:spcBef>
              <a:spcAft>
                <a:spcPct val="0"/>
              </a:spcAft>
            </a:pPr>
            <a:r>
              <a:rPr lang="zh-CN" altLang="en-US" sz="28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</a:rPr>
              <a:t>由临江市财政本级资金全额拨付。</a:t>
            </a:r>
            <a:endParaRPr lang="zh-CN" altLang="en-US" sz="28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068972" y="229959"/>
            <a:ext cx="1349327" cy="276860"/>
            <a:chOff x="8517854" y="174070"/>
            <a:chExt cx="1349327" cy="276860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PA-矩形 34"/>
            <p:cNvSpPr/>
            <p:nvPr>
              <p:custDataLst>
                <p:tags r:id="rId4"/>
              </p:custDataLst>
            </p:nvPr>
          </p:nvSpPr>
          <p:spPr>
            <a:xfrm flipH="1">
              <a:off x="8517854" y="174070"/>
              <a:ext cx="1349327" cy="276860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 rot="0">
            <a:off x="1736725" y="2664460"/>
            <a:ext cx="9521190" cy="1320155"/>
            <a:chOff x="616118" y="2767528"/>
            <a:chExt cx="9520885" cy="1320177"/>
          </a:xfrm>
        </p:grpSpPr>
        <p:sp>
          <p:nvSpPr>
            <p:cNvPr id="35" name="TextBox 7"/>
            <p:cNvSpPr>
              <a:spLocks noChangeArrowheads="1"/>
            </p:cNvSpPr>
            <p:nvPr/>
          </p:nvSpPr>
          <p:spPr bwMode="auto">
            <a:xfrm>
              <a:off x="616118" y="2767528"/>
              <a:ext cx="9520885" cy="10153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66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六、救助资金发放流程</a:t>
              </a:r>
              <a:endParaRPr lang="zh-CN" altLang="en-US" sz="66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 flipV="1">
              <a:off x="756929" y="4076275"/>
              <a:ext cx="9249114" cy="1143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442720" y="789305"/>
            <a:ext cx="5128895" cy="528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no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六、救助资金发放流程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39" name="iconfont-1191-801542"/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500742" y="1743458"/>
            <a:ext cx="474324" cy="609685"/>
          </a:xfrm>
          <a:custGeom>
            <a:avLst/>
            <a:gdLst>
              <a:gd name="T0" fmla="*/ 5989 w 6182"/>
              <a:gd name="T1" fmla="*/ 3179 h 7948"/>
              <a:gd name="T2" fmla="*/ 5023 w 6182"/>
              <a:gd name="T3" fmla="*/ 3179 h 7948"/>
              <a:gd name="T4" fmla="*/ 5023 w 6182"/>
              <a:gd name="T5" fmla="*/ 1987 h 7948"/>
              <a:gd name="T6" fmla="*/ 3091 w 6182"/>
              <a:gd name="T7" fmla="*/ 0 h 7948"/>
              <a:gd name="T8" fmla="*/ 1159 w 6182"/>
              <a:gd name="T9" fmla="*/ 1987 h 7948"/>
              <a:gd name="T10" fmla="*/ 1159 w 6182"/>
              <a:gd name="T11" fmla="*/ 3179 h 7948"/>
              <a:gd name="T12" fmla="*/ 193 w 6182"/>
              <a:gd name="T13" fmla="*/ 3179 h 7948"/>
              <a:gd name="T14" fmla="*/ 0 w 6182"/>
              <a:gd name="T15" fmla="*/ 3378 h 7948"/>
              <a:gd name="T16" fmla="*/ 0 w 6182"/>
              <a:gd name="T17" fmla="*/ 4769 h 7948"/>
              <a:gd name="T18" fmla="*/ 3091 w 6182"/>
              <a:gd name="T19" fmla="*/ 7948 h 7948"/>
              <a:gd name="T20" fmla="*/ 6182 w 6182"/>
              <a:gd name="T21" fmla="*/ 4769 h 7948"/>
              <a:gd name="T22" fmla="*/ 6182 w 6182"/>
              <a:gd name="T23" fmla="*/ 3378 h 7948"/>
              <a:gd name="T24" fmla="*/ 5989 w 6182"/>
              <a:gd name="T25" fmla="*/ 3179 h 7948"/>
              <a:gd name="T26" fmla="*/ 3091 w 6182"/>
              <a:gd name="T27" fmla="*/ 5762 h 7948"/>
              <a:gd name="T28" fmla="*/ 2511 w 6182"/>
              <a:gd name="T29" fmla="*/ 5166 h 7948"/>
              <a:gd name="T30" fmla="*/ 3091 w 6182"/>
              <a:gd name="T31" fmla="*/ 4570 h 7948"/>
              <a:gd name="T32" fmla="*/ 3671 w 6182"/>
              <a:gd name="T33" fmla="*/ 5166 h 7948"/>
              <a:gd name="T34" fmla="*/ 3091 w 6182"/>
              <a:gd name="T35" fmla="*/ 5762 h 7948"/>
              <a:gd name="T36" fmla="*/ 1932 w 6182"/>
              <a:gd name="T37" fmla="*/ 3179 h 7948"/>
              <a:gd name="T38" fmla="*/ 1932 w 6182"/>
              <a:gd name="T39" fmla="*/ 1987 h 7948"/>
              <a:gd name="T40" fmla="*/ 3091 w 6182"/>
              <a:gd name="T41" fmla="*/ 794 h 7948"/>
              <a:gd name="T42" fmla="*/ 4250 w 6182"/>
              <a:gd name="T43" fmla="*/ 1987 h 7948"/>
              <a:gd name="T44" fmla="*/ 4250 w 6182"/>
              <a:gd name="T45" fmla="*/ 3179 h 7948"/>
              <a:gd name="T46" fmla="*/ 1932 w 6182"/>
              <a:gd name="T47" fmla="*/ 3179 h 7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2" h="7948">
                <a:moveTo>
                  <a:pt x="5989" y="3179"/>
                </a:moveTo>
                <a:lnTo>
                  <a:pt x="5023" y="3179"/>
                </a:lnTo>
                <a:lnTo>
                  <a:pt x="5023" y="1987"/>
                </a:lnTo>
                <a:cubicBezTo>
                  <a:pt x="5023" y="891"/>
                  <a:pt x="4156" y="0"/>
                  <a:pt x="3091" y="0"/>
                </a:cubicBezTo>
                <a:cubicBezTo>
                  <a:pt x="2026" y="0"/>
                  <a:pt x="1159" y="891"/>
                  <a:pt x="1159" y="1987"/>
                </a:cubicBezTo>
                <a:lnTo>
                  <a:pt x="1159" y="3179"/>
                </a:lnTo>
                <a:lnTo>
                  <a:pt x="193" y="3179"/>
                </a:lnTo>
                <a:cubicBezTo>
                  <a:pt x="87" y="3179"/>
                  <a:pt x="0" y="3269"/>
                  <a:pt x="0" y="3378"/>
                </a:cubicBezTo>
                <a:lnTo>
                  <a:pt x="0" y="4769"/>
                </a:lnTo>
                <a:cubicBezTo>
                  <a:pt x="0" y="6525"/>
                  <a:pt x="1384" y="7948"/>
                  <a:pt x="3091" y="7948"/>
                </a:cubicBezTo>
                <a:cubicBezTo>
                  <a:pt x="4798" y="7948"/>
                  <a:pt x="6182" y="6525"/>
                  <a:pt x="6182" y="4769"/>
                </a:cubicBezTo>
                <a:lnTo>
                  <a:pt x="6182" y="3378"/>
                </a:lnTo>
                <a:cubicBezTo>
                  <a:pt x="6182" y="3269"/>
                  <a:pt x="6095" y="3179"/>
                  <a:pt x="5989" y="3179"/>
                </a:cubicBezTo>
                <a:close/>
                <a:moveTo>
                  <a:pt x="3091" y="5762"/>
                </a:moveTo>
                <a:cubicBezTo>
                  <a:pt x="2771" y="5762"/>
                  <a:pt x="2511" y="5496"/>
                  <a:pt x="2511" y="5166"/>
                </a:cubicBezTo>
                <a:cubicBezTo>
                  <a:pt x="2511" y="4837"/>
                  <a:pt x="2771" y="4570"/>
                  <a:pt x="3091" y="4570"/>
                </a:cubicBezTo>
                <a:cubicBezTo>
                  <a:pt x="3411" y="4570"/>
                  <a:pt x="3671" y="4837"/>
                  <a:pt x="3671" y="5166"/>
                </a:cubicBezTo>
                <a:cubicBezTo>
                  <a:pt x="3671" y="5496"/>
                  <a:pt x="3411" y="5762"/>
                  <a:pt x="3091" y="5762"/>
                </a:cubicBezTo>
                <a:close/>
                <a:moveTo>
                  <a:pt x="1932" y="3179"/>
                </a:moveTo>
                <a:lnTo>
                  <a:pt x="1932" y="1987"/>
                </a:lnTo>
                <a:cubicBezTo>
                  <a:pt x="1932" y="1329"/>
                  <a:pt x="2452" y="794"/>
                  <a:pt x="3091" y="794"/>
                </a:cubicBezTo>
                <a:cubicBezTo>
                  <a:pt x="3730" y="794"/>
                  <a:pt x="4250" y="1329"/>
                  <a:pt x="4250" y="1987"/>
                </a:cubicBezTo>
                <a:lnTo>
                  <a:pt x="4250" y="3179"/>
                </a:lnTo>
                <a:lnTo>
                  <a:pt x="1932" y="3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0" name="iconfont-1187-868110"/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2187153" y="4687215"/>
            <a:ext cx="609685" cy="587960"/>
          </a:xfrm>
          <a:custGeom>
            <a:avLst/>
            <a:gdLst>
              <a:gd name="T0" fmla="*/ 11888 w 12803"/>
              <a:gd name="T1" fmla="*/ 0 h 12345"/>
              <a:gd name="T2" fmla="*/ 914 w 12803"/>
              <a:gd name="T3" fmla="*/ 0 h 12345"/>
              <a:gd name="T4" fmla="*/ 0 w 12803"/>
              <a:gd name="T5" fmla="*/ 914 h 12345"/>
              <a:gd name="T6" fmla="*/ 0 w 12803"/>
              <a:gd name="T7" fmla="*/ 8687 h 12345"/>
              <a:gd name="T8" fmla="*/ 914 w 12803"/>
              <a:gd name="T9" fmla="*/ 9602 h 12345"/>
              <a:gd name="T10" fmla="*/ 3201 w 12803"/>
              <a:gd name="T11" fmla="*/ 9602 h 12345"/>
              <a:gd name="T12" fmla="*/ 3201 w 12803"/>
              <a:gd name="T13" fmla="*/ 12345 h 12345"/>
              <a:gd name="T14" fmla="*/ 8230 w 12803"/>
              <a:gd name="T15" fmla="*/ 9602 h 12345"/>
              <a:gd name="T16" fmla="*/ 11888 w 12803"/>
              <a:gd name="T17" fmla="*/ 9602 h 12345"/>
              <a:gd name="T18" fmla="*/ 12803 w 12803"/>
              <a:gd name="T19" fmla="*/ 8687 h 12345"/>
              <a:gd name="T20" fmla="*/ 12803 w 12803"/>
              <a:gd name="T21" fmla="*/ 914 h 12345"/>
              <a:gd name="T22" fmla="*/ 11888 w 12803"/>
              <a:gd name="T23" fmla="*/ 0 h 12345"/>
              <a:gd name="T24" fmla="*/ 3201 w 12803"/>
              <a:gd name="T25" fmla="*/ 5487 h 12345"/>
              <a:gd name="T26" fmla="*/ 2286 w 12803"/>
              <a:gd name="T27" fmla="*/ 4572 h 12345"/>
              <a:gd name="T28" fmla="*/ 3201 w 12803"/>
              <a:gd name="T29" fmla="*/ 3658 h 12345"/>
              <a:gd name="T30" fmla="*/ 4115 w 12803"/>
              <a:gd name="T31" fmla="*/ 4572 h 12345"/>
              <a:gd name="T32" fmla="*/ 3201 w 12803"/>
              <a:gd name="T33" fmla="*/ 5487 h 12345"/>
              <a:gd name="T34" fmla="*/ 6401 w 12803"/>
              <a:gd name="T35" fmla="*/ 5487 h 12345"/>
              <a:gd name="T36" fmla="*/ 5487 w 12803"/>
              <a:gd name="T37" fmla="*/ 4572 h 12345"/>
              <a:gd name="T38" fmla="*/ 6401 w 12803"/>
              <a:gd name="T39" fmla="*/ 3658 h 12345"/>
              <a:gd name="T40" fmla="*/ 7316 w 12803"/>
              <a:gd name="T41" fmla="*/ 4572 h 12345"/>
              <a:gd name="T42" fmla="*/ 6401 w 12803"/>
              <a:gd name="T43" fmla="*/ 5487 h 12345"/>
              <a:gd name="T44" fmla="*/ 9602 w 12803"/>
              <a:gd name="T45" fmla="*/ 5487 h 12345"/>
              <a:gd name="T46" fmla="*/ 8687 w 12803"/>
              <a:gd name="T47" fmla="*/ 4572 h 12345"/>
              <a:gd name="T48" fmla="*/ 9602 w 12803"/>
              <a:gd name="T49" fmla="*/ 3658 h 12345"/>
              <a:gd name="T50" fmla="*/ 10516 w 12803"/>
              <a:gd name="T51" fmla="*/ 4572 h 12345"/>
              <a:gd name="T52" fmla="*/ 9602 w 12803"/>
              <a:gd name="T53" fmla="*/ 5487 h 12345"/>
              <a:gd name="T54" fmla="*/ 9602 w 12803"/>
              <a:gd name="T55" fmla="*/ 5487 h 1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03" h="12345">
                <a:moveTo>
                  <a:pt x="11888" y="0"/>
                </a:moveTo>
                <a:lnTo>
                  <a:pt x="914" y="0"/>
                </a:lnTo>
                <a:cubicBezTo>
                  <a:pt x="409" y="0"/>
                  <a:pt x="0" y="409"/>
                  <a:pt x="0" y="914"/>
                </a:cubicBezTo>
                <a:lnTo>
                  <a:pt x="0" y="8687"/>
                </a:lnTo>
                <a:cubicBezTo>
                  <a:pt x="0" y="9193"/>
                  <a:pt x="409" y="9602"/>
                  <a:pt x="914" y="9602"/>
                </a:cubicBezTo>
                <a:lnTo>
                  <a:pt x="3201" y="9602"/>
                </a:lnTo>
                <a:lnTo>
                  <a:pt x="3201" y="12345"/>
                </a:lnTo>
                <a:lnTo>
                  <a:pt x="8230" y="9602"/>
                </a:lnTo>
                <a:lnTo>
                  <a:pt x="11888" y="9602"/>
                </a:lnTo>
                <a:cubicBezTo>
                  <a:pt x="12393" y="9602"/>
                  <a:pt x="12803" y="9193"/>
                  <a:pt x="12803" y="8687"/>
                </a:cubicBezTo>
                <a:lnTo>
                  <a:pt x="12803" y="914"/>
                </a:lnTo>
                <a:cubicBezTo>
                  <a:pt x="12803" y="409"/>
                  <a:pt x="12393" y="0"/>
                  <a:pt x="11888" y="0"/>
                </a:cubicBezTo>
                <a:close/>
                <a:moveTo>
                  <a:pt x="3201" y="5487"/>
                </a:moveTo>
                <a:cubicBezTo>
                  <a:pt x="2695" y="5487"/>
                  <a:pt x="2286" y="5077"/>
                  <a:pt x="2286" y="4572"/>
                </a:cubicBezTo>
                <a:cubicBezTo>
                  <a:pt x="2286" y="4067"/>
                  <a:pt x="2695" y="3658"/>
                  <a:pt x="3201" y="3658"/>
                </a:cubicBezTo>
                <a:cubicBezTo>
                  <a:pt x="3706" y="3658"/>
                  <a:pt x="4115" y="4067"/>
                  <a:pt x="4115" y="4572"/>
                </a:cubicBezTo>
                <a:cubicBezTo>
                  <a:pt x="4115" y="5077"/>
                  <a:pt x="3706" y="5487"/>
                  <a:pt x="3201" y="5487"/>
                </a:cubicBezTo>
                <a:close/>
                <a:moveTo>
                  <a:pt x="6401" y="5487"/>
                </a:moveTo>
                <a:cubicBezTo>
                  <a:pt x="5896" y="5487"/>
                  <a:pt x="5487" y="5077"/>
                  <a:pt x="5487" y="4572"/>
                </a:cubicBezTo>
                <a:cubicBezTo>
                  <a:pt x="5487" y="4067"/>
                  <a:pt x="5896" y="3658"/>
                  <a:pt x="6401" y="3658"/>
                </a:cubicBezTo>
                <a:cubicBezTo>
                  <a:pt x="6907" y="3658"/>
                  <a:pt x="7316" y="4067"/>
                  <a:pt x="7316" y="4572"/>
                </a:cubicBezTo>
                <a:cubicBezTo>
                  <a:pt x="7316" y="5077"/>
                  <a:pt x="6907" y="5487"/>
                  <a:pt x="6401" y="5487"/>
                </a:cubicBezTo>
                <a:close/>
                <a:moveTo>
                  <a:pt x="9602" y="5487"/>
                </a:moveTo>
                <a:cubicBezTo>
                  <a:pt x="9097" y="5487"/>
                  <a:pt x="8687" y="5077"/>
                  <a:pt x="8687" y="4572"/>
                </a:cubicBezTo>
                <a:cubicBezTo>
                  <a:pt x="8687" y="4067"/>
                  <a:pt x="9097" y="3658"/>
                  <a:pt x="9602" y="3658"/>
                </a:cubicBezTo>
                <a:cubicBezTo>
                  <a:pt x="10107" y="3658"/>
                  <a:pt x="10516" y="4067"/>
                  <a:pt x="10516" y="4572"/>
                </a:cubicBezTo>
                <a:cubicBezTo>
                  <a:pt x="10516" y="5077"/>
                  <a:pt x="10107" y="5487"/>
                  <a:pt x="9602" y="5487"/>
                </a:cubicBezTo>
                <a:close/>
                <a:moveTo>
                  <a:pt x="9602" y="5487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1" name="iconfont-1187-868319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9018645" y="1782669"/>
            <a:ext cx="609685" cy="609181"/>
          </a:xfrm>
          <a:custGeom>
            <a:avLst/>
            <a:gdLst>
              <a:gd name="T0" fmla="*/ 11212 w 12607"/>
              <a:gd name="T1" fmla="*/ 4855 h 12594"/>
              <a:gd name="T2" fmla="*/ 11019 w 12607"/>
              <a:gd name="T3" fmla="*/ 4855 h 12594"/>
              <a:gd name="T4" fmla="*/ 10644 w 12607"/>
              <a:gd name="T5" fmla="*/ 3981 h 12594"/>
              <a:gd name="T6" fmla="*/ 10796 w 12607"/>
              <a:gd name="T7" fmla="*/ 3830 h 12594"/>
              <a:gd name="T8" fmla="*/ 10796 w 12607"/>
              <a:gd name="T9" fmla="*/ 1864 h 12594"/>
              <a:gd name="T10" fmla="*/ 10755 w 12607"/>
              <a:gd name="T11" fmla="*/ 1823 h 12594"/>
              <a:gd name="T12" fmla="*/ 8781 w 12607"/>
              <a:gd name="T13" fmla="*/ 1823 h 12594"/>
              <a:gd name="T14" fmla="*/ 8611 w 12607"/>
              <a:gd name="T15" fmla="*/ 1992 h 12594"/>
              <a:gd name="T16" fmla="*/ 7729 w 12607"/>
              <a:gd name="T17" fmla="*/ 1634 h 12594"/>
              <a:gd name="T18" fmla="*/ 7729 w 12607"/>
              <a:gd name="T19" fmla="*/ 1390 h 12594"/>
              <a:gd name="T20" fmla="*/ 6333 w 12607"/>
              <a:gd name="T21" fmla="*/ 0 h 12594"/>
              <a:gd name="T22" fmla="*/ 6274 w 12607"/>
              <a:gd name="T23" fmla="*/ 0 h 12594"/>
              <a:gd name="T24" fmla="*/ 4878 w 12607"/>
              <a:gd name="T25" fmla="*/ 1390 h 12594"/>
              <a:gd name="T26" fmla="*/ 4878 w 12607"/>
              <a:gd name="T27" fmla="*/ 1652 h 12594"/>
              <a:gd name="T28" fmla="*/ 4033 w 12607"/>
              <a:gd name="T29" fmla="*/ 2003 h 12594"/>
              <a:gd name="T30" fmla="*/ 3852 w 12607"/>
              <a:gd name="T31" fmla="*/ 1823 h 12594"/>
              <a:gd name="T32" fmla="*/ 1878 w 12607"/>
              <a:gd name="T33" fmla="*/ 1823 h 12594"/>
              <a:gd name="T34" fmla="*/ 1837 w 12607"/>
              <a:gd name="T35" fmla="*/ 1864 h 12594"/>
              <a:gd name="T36" fmla="*/ 1837 w 12607"/>
              <a:gd name="T37" fmla="*/ 3830 h 12594"/>
              <a:gd name="T38" fmla="*/ 2012 w 12607"/>
              <a:gd name="T39" fmla="*/ 4004 h 12594"/>
              <a:gd name="T40" fmla="*/ 1650 w 12607"/>
              <a:gd name="T41" fmla="*/ 4855 h 12594"/>
              <a:gd name="T42" fmla="*/ 1396 w 12607"/>
              <a:gd name="T43" fmla="*/ 4855 h 12594"/>
              <a:gd name="T44" fmla="*/ 0 w 12607"/>
              <a:gd name="T45" fmla="*/ 6245 h 12594"/>
              <a:gd name="T46" fmla="*/ 0 w 12607"/>
              <a:gd name="T47" fmla="*/ 6304 h 12594"/>
              <a:gd name="T48" fmla="*/ 1396 w 12607"/>
              <a:gd name="T49" fmla="*/ 7694 h 12594"/>
              <a:gd name="T50" fmla="*/ 1618 w 12607"/>
              <a:gd name="T51" fmla="*/ 7694 h 12594"/>
              <a:gd name="T52" fmla="*/ 1983 w 12607"/>
              <a:gd name="T53" fmla="*/ 8593 h 12594"/>
              <a:gd name="T54" fmla="*/ 1814 w 12607"/>
              <a:gd name="T55" fmla="*/ 8761 h 12594"/>
              <a:gd name="T56" fmla="*/ 1814 w 12607"/>
              <a:gd name="T57" fmla="*/ 10728 h 12594"/>
              <a:gd name="T58" fmla="*/ 1855 w 12607"/>
              <a:gd name="T59" fmla="*/ 10769 h 12594"/>
              <a:gd name="T60" fmla="*/ 3829 w 12607"/>
              <a:gd name="T61" fmla="*/ 10769 h 12594"/>
              <a:gd name="T62" fmla="*/ 3981 w 12607"/>
              <a:gd name="T63" fmla="*/ 10618 h 12594"/>
              <a:gd name="T64" fmla="*/ 4878 w 12607"/>
              <a:gd name="T65" fmla="*/ 10999 h 12594"/>
              <a:gd name="T66" fmla="*/ 4878 w 12607"/>
              <a:gd name="T67" fmla="*/ 11204 h 12594"/>
              <a:gd name="T68" fmla="*/ 6274 w 12607"/>
              <a:gd name="T69" fmla="*/ 12594 h 12594"/>
              <a:gd name="T70" fmla="*/ 6333 w 12607"/>
              <a:gd name="T71" fmla="*/ 12594 h 12594"/>
              <a:gd name="T72" fmla="*/ 7729 w 12607"/>
              <a:gd name="T73" fmla="*/ 11204 h 12594"/>
              <a:gd name="T74" fmla="*/ 7729 w 12607"/>
              <a:gd name="T75" fmla="*/ 11016 h 12594"/>
              <a:gd name="T76" fmla="*/ 8664 w 12607"/>
              <a:gd name="T77" fmla="*/ 10630 h 12594"/>
              <a:gd name="T78" fmla="*/ 8803 w 12607"/>
              <a:gd name="T79" fmla="*/ 10769 h 12594"/>
              <a:gd name="T80" fmla="*/ 10777 w 12607"/>
              <a:gd name="T81" fmla="*/ 10769 h 12594"/>
              <a:gd name="T82" fmla="*/ 10819 w 12607"/>
              <a:gd name="T83" fmla="*/ 10728 h 12594"/>
              <a:gd name="T84" fmla="*/ 10819 w 12607"/>
              <a:gd name="T85" fmla="*/ 8761 h 12594"/>
              <a:gd name="T86" fmla="*/ 10673 w 12607"/>
              <a:gd name="T87" fmla="*/ 8616 h 12594"/>
              <a:gd name="T88" fmla="*/ 11051 w 12607"/>
              <a:gd name="T89" fmla="*/ 7694 h 12594"/>
              <a:gd name="T90" fmla="*/ 11211 w 12607"/>
              <a:gd name="T91" fmla="*/ 7694 h 12594"/>
              <a:gd name="T92" fmla="*/ 12607 w 12607"/>
              <a:gd name="T93" fmla="*/ 6304 h 12594"/>
              <a:gd name="T94" fmla="*/ 12607 w 12607"/>
              <a:gd name="T95" fmla="*/ 6245 h 12594"/>
              <a:gd name="T96" fmla="*/ 11212 w 12607"/>
              <a:gd name="T97" fmla="*/ 4855 h 12594"/>
              <a:gd name="T98" fmla="*/ 6337 w 12607"/>
              <a:gd name="T99" fmla="*/ 8498 h 12594"/>
              <a:gd name="T100" fmla="*/ 4152 w 12607"/>
              <a:gd name="T101" fmla="*/ 6323 h 12594"/>
              <a:gd name="T102" fmla="*/ 6337 w 12607"/>
              <a:gd name="T103" fmla="*/ 4146 h 12594"/>
              <a:gd name="T104" fmla="*/ 8521 w 12607"/>
              <a:gd name="T105" fmla="*/ 6323 h 12594"/>
              <a:gd name="T106" fmla="*/ 6337 w 12607"/>
              <a:gd name="T107" fmla="*/ 8498 h 12594"/>
              <a:gd name="T108" fmla="*/ 6337 w 12607"/>
              <a:gd name="T109" fmla="*/ 8498 h 1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607" h="12594">
                <a:moveTo>
                  <a:pt x="11212" y="4855"/>
                </a:moveTo>
                <a:lnTo>
                  <a:pt x="11019" y="4855"/>
                </a:lnTo>
                <a:cubicBezTo>
                  <a:pt x="10923" y="4550"/>
                  <a:pt x="10796" y="4258"/>
                  <a:pt x="10644" y="3981"/>
                </a:cubicBezTo>
                <a:lnTo>
                  <a:pt x="10796" y="3830"/>
                </a:lnTo>
                <a:cubicBezTo>
                  <a:pt x="11341" y="3287"/>
                  <a:pt x="11341" y="2407"/>
                  <a:pt x="10796" y="1864"/>
                </a:cubicBezTo>
                <a:lnTo>
                  <a:pt x="10755" y="1823"/>
                </a:lnTo>
                <a:cubicBezTo>
                  <a:pt x="10209" y="1279"/>
                  <a:pt x="9326" y="1279"/>
                  <a:pt x="8781" y="1823"/>
                </a:cubicBezTo>
                <a:lnTo>
                  <a:pt x="8611" y="1992"/>
                </a:lnTo>
                <a:cubicBezTo>
                  <a:pt x="8332" y="1846"/>
                  <a:pt x="8037" y="1725"/>
                  <a:pt x="7729" y="1634"/>
                </a:cubicBezTo>
                <a:lnTo>
                  <a:pt x="7729" y="1390"/>
                </a:lnTo>
                <a:cubicBezTo>
                  <a:pt x="7729" y="622"/>
                  <a:pt x="7104" y="0"/>
                  <a:pt x="6333" y="0"/>
                </a:cubicBezTo>
                <a:lnTo>
                  <a:pt x="6274" y="0"/>
                </a:lnTo>
                <a:cubicBezTo>
                  <a:pt x="5503" y="0"/>
                  <a:pt x="4878" y="622"/>
                  <a:pt x="4878" y="1390"/>
                </a:cubicBezTo>
                <a:lnTo>
                  <a:pt x="4878" y="1652"/>
                </a:lnTo>
                <a:cubicBezTo>
                  <a:pt x="4584" y="1742"/>
                  <a:pt x="4301" y="1861"/>
                  <a:pt x="4033" y="2003"/>
                </a:cubicBezTo>
                <a:lnTo>
                  <a:pt x="3852" y="1823"/>
                </a:lnTo>
                <a:cubicBezTo>
                  <a:pt x="3307" y="1280"/>
                  <a:pt x="2423" y="1280"/>
                  <a:pt x="1878" y="1823"/>
                </a:cubicBezTo>
                <a:lnTo>
                  <a:pt x="1837" y="1864"/>
                </a:lnTo>
                <a:cubicBezTo>
                  <a:pt x="1292" y="2407"/>
                  <a:pt x="1292" y="3287"/>
                  <a:pt x="1837" y="3830"/>
                </a:cubicBezTo>
                <a:lnTo>
                  <a:pt x="2012" y="4004"/>
                </a:lnTo>
                <a:cubicBezTo>
                  <a:pt x="1865" y="4274"/>
                  <a:pt x="1743" y="4558"/>
                  <a:pt x="1650" y="4855"/>
                </a:cubicBezTo>
                <a:lnTo>
                  <a:pt x="1396" y="4855"/>
                </a:lnTo>
                <a:cubicBezTo>
                  <a:pt x="625" y="4855"/>
                  <a:pt x="0" y="5478"/>
                  <a:pt x="0" y="6245"/>
                </a:cubicBezTo>
                <a:lnTo>
                  <a:pt x="0" y="6304"/>
                </a:lnTo>
                <a:cubicBezTo>
                  <a:pt x="0" y="7072"/>
                  <a:pt x="625" y="7694"/>
                  <a:pt x="1396" y="7694"/>
                </a:cubicBezTo>
                <a:lnTo>
                  <a:pt x="1618" y="7694"/>
                </a:lnTo>
                <a:cubicBezTo>
                  <a:pt x="1710" y="8008"/>
                  <a:pt x="1833" y="8308"/>
                  <a:pt x="1983" y="8593"/>
                </a:cubicBezTo>
                <a:lnTo>
                  <a:pt x="1814" y="8761"/>
                </a:lnTo>
                <a:cubicBezTo>
                  <a:pt x="1269" y="9304"/>
                  <a:pt x="1269" y="10185"/>
                  <a:pt x="1814" y="10728"/>
                </a:cubicBezTo>
                <a:lnTo>
                  <a:pt x="1855" y="10769"/>
                </a:lnTo>
                <a:cubicBezTo>
                  <a:pt x="2400" y="11312"/>
                  <a:pt x="3284" y="11312"/>
                  <a:pt x="3829" y="10769"/>
                </a:cubicBezTo>
                <a:lnTo>
                  <a:pt x="3981" y="10618"/>
                </a:lnTo>
                <a:cubicBezTo>
                  <a:pt x="4264" y="10773"/>
                  <a:pt x="4564" y="10902"/>
                  <a:pt x="4878" y="10999"/>
                </a:cubicBezTo>
                <a:lnTo>
                  <a:pt x="4878" y="11204"/>
                </a:lnTo>
                <a:cubicBezTo>
                  <a:pt x="4878" y="11972"/>
                  <a:pt x="5503" y="12594"/>
                  <a:pt x="6274" y="12594"/>
                </a:cubicBezTo>
                <a:lnTo>
                  <a:pt x="6333" y="12594"/>
                </a:lnTo>
                <a:cubicBezTo>
                  <a:pt x="7104" y="12594"/>
                  <a:pt x="7729" y="11972"/>
                  <a:pt x="7729" y="11204"/>
                </a:cubicBezTo>
                <a:lnTo>
                  <a:pt x="7729" y="11016"/>
                </a:lnTo>
                <a:cubicBezTo>
                  <a:pt x="8056" y="10920"/>
                  <a:pt x="8368" y="10788"/>
                  <a:pt x="8664" y="10630"/>
                </a:cubicBezTo>
                <a:lnTo>
                  <a:pt x="8803" y="10769"/>
                </a:lnTo>
                <a:cubicBezTo>
                  <a:pt x="9348" y="11312"/>
                  <a:pt x="10233" y="11312"/>
                  <a:pt x="10777" y="10769"/>
                </a:cubicBezTo>
                <a:lnTo>
                  <a:pt x="10819" y="10728"/>
                </a:lnTo>
                <a:cubicBezTo>
                  <a:pt x="11364" y="10185"/>
                  <a:pt x="11364" y="9304"/>
                  <a:pt x="10819" y="8761"/>
                </a:cubicBezTo>
                <a:lnTo>
                  <a:pt x="10673" y="8616"/>
                </a:lnTo>
                <a:cubicBezTo>
                  <a:pt x="10828" y="8324"/>
                  <a:pt x="10956" y="8017"/>
                  <a:pt x="11051" y="7694"/>
                </a:cubicBezTo>
                <a:lnTo>
                  <a:pt x="11211" y="7694"/>
                </a:lnTo>
                <a:cubicBezTo>
                  <a:pt x="11982" y="7694"/>
                  <a:pt x="12607" y="7071"/>
                  <a:pt x="12607" y="6304"/>
                </a:cubicBezTo>
                <a:lnTo>
                  <a:pt x="12607" y="6245"/>
                </a:lnTo>
                <a:cubicBezTo>
                  <a:pt x="12607" y="5477"/>
                  <a:pt x="11982" y="4855"/>
                  <a:pt x="11212" y="4855"/>
                </a:cubicBezTo>
                <a:close/>
                <a:moveTo>
                  <a:pt x="6337" y="8498"/>
                </a:moveTo>
                <a:cubicBezTo>
                  <a:pt x="5130" y="8498"/>
                  <a:pt x="4152" y="7524"/>
                  <a:pt x="4152" y="6323"/>
                </a:cubicBezTo>
                <a:cubicBezTo>
                  <a:pt x="4152" y="5120"/>
                  <a:pt x="5130" y="4146"/>
                  <a:pt x="6337" y="4146"/>
                </a:cubicBezTo>
                <a:cubicBezTo>
                  <a:pt x="7544" y="4146"/>
                  <a:pt x="8521" y="5120"/>
                  <a:pt x="8521" y="6323"/>
                </a:cubicBezTo>
                <a:cubicBezTo>
                  <a:pt x="8521" y="7524"/>
                  <a:pt x="7544" y="8498"/>
                  <a:pt x="6337" y="8498"/>
                </a:cubicBezTo>
                <a:close/>
                <a:moveTo>
                  <a:pt x="6337" y="8498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2" name="iconfont-1187-868118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6866304" y="4644906"/>
            <a:ext cx="565985" cy="609685"/>
          </a:xfrm>
          <a:custGeom>
            <a:avLst/>
            <a:gdLst>
              <a:gd name="T0" fmla="*/ 10712 w 11708"/>
              <a:gd name="T1" fmla="*/ 21 h 12613"/>
              <a:gd name="T2" fmla="*/ 10456 w 11708"/>
              <a:gd name="T3" fmla="*/ 20 h 12613"/>
              <a:gd name="T4" fmla="*/ 10325 w 11708"/>
              <a:gd name="T5" fmla="*/ 47 h 12613"/>
              <a:gd name="T6" fmla="*/ 9395 w 11708"/>
              <a:gd name="T7" fmla="*/ 1216 h 12613"/>
              <a:gd name="T8" fmla="*/ 8433 w 11708"/>
              <a:gd name="T9" fmla="*/ 976 h 12613"/>
              <a:gd name="T10" fmla="*/ 7046 w 11708"/>
              <a:gd name="T11" fmla="*/ 1083 h 12613"/>
              <a:gd name="T12" fmla="*/ 4358 w 11708"/>
              <a:gd name="T13" fmla="*/ 2553 h 12613"/>
              <a:gd name="T14" fmla="*/ 3333 w 11708"/>
              <a:gd name="T15" fmla="*/ 3342 h 12613"/>
              <a:gd name="T16" fmla="*/ 1854 w 11708"/>
              <a:gd name="T17" fmla="*/ 3755 h 12613"/>
              <a:gd name="T18" fmla="*/ 728 w 11708"/>
              <a:gd name="T19" fmla="*/ 4023 h 12613"/>
              <a:gd name="T20" fmla="*/ 53 w 11708"/>
              <a:gd name="T21" fmla="*/ 4850 h 12613"/>
              <a:gd name="T22" fmla="*/ 32 w 11708"/>
              <a:gd name="T23" fmla="*/ 4916 h 12613"/>
              <a:gd name="T24" fmla="*/ 14 w 11708"/>
              <a:gd name="T25" fmla="*/ 4929 h 12613"/>
              <a:gd name="T26" fmla="*/ 0 w 11708"/>
              <a:gd name="T27" fmla="*/ 5056 h 12613"/>
              <a:gd name="T28" fmla="*/ 0 w 11708"/>
              <a:gd name="T29" fmla="*/ 5084 h 12613"/>
              <a:gd name="T30" fmla="*/ 0 w 11708"/>
              <a:gd name="T31" fmla="*/ 5282 h 12613"/>
              <a:gd name="T32" fmla="*/ 0 w 11708"/>
              <a:gd name="T33" fmla="*/ 5311 h 12613"/>
              <a:gd name="T34" fmla="*/ 15 w 11708"/>
              <a:gd name="T35" fmla="*/ 5466 h 12613"/>
              <a:gd name="T36" fmla="*/ 32 w 11708"/>
              <a:gd name="T37" fmla="*/ 5479 h 12613"/>
              <a:gd name="T38" fmla="*/ 320 w 11708"/>
              <a:gd name="T39" fmla="*/ 6494 h 12613"/>
              <a:gd name="T40" fmla="*/ 1657 w 11708"/>
              <a:gd name="T41" fmla="*/ 8578 h 12613"/>
              <a:gd name="T42" fmla="*/ 4450 w 11708"/>
              <a:gd name="T43" fmla="*/ 10985 h 12613"/>
              <a:gd name="T44" fmla="*/ 6401 w 11708"/>
              <a:gd name="T45" fmla="*/ 11632 h 12613"/>
              <a:gd name="T46" fmla="*/ 7491 w 11708"/>
              <a:gd name="T47" fmla="*/ 11224 h 12613"/>
              <a:gd name="T48" fmla="*/ 7750 w 11708"/>
              <a:gd name="T49" fmla="*/ 10617 h 12613"/>
              <a:gd name="T50" fmla="*/ 8144 w 11708"/>
              <a:gd name="T51" fmla="*/ 9057 h 12613"/>
              <a:gd name="T52" fmla="*/ 8945 w 11708"/>
              <a:gd name="T53" fmla="*/ 7679 h 12613"/>
              <a:gd name="T54" fmla="*/ 10341 w 11708"/>
              <a:gd name="T55" fmla="*/ 5606 h 12613"/>
              <a:gd name="T56" fmla="*/ 10610 w 11708"/>
              <a:gd name="T57" fmla="*/ 2746 h 12613"/>
              <a:gd name="T58" fmla="*/ 10473 w 11708"/>
              <a:gd name="T59" fmla="*/ 2318 h 12613"/>
              <a:gd name="T60" fmla="*/ 11658 w 11708"/>
              <a:gd name="T61" fmla="*/ 1351 h 12613"/>
              <a:gd name="T62" fmla="*/ 11683 w 11708"/>
              <a:gd name="T63" fmla="*/ 1246 h 12613"/>
              <a:gd name="T64" fmla="*/ 11683 w 11708"/>
              <a:gd name="T65" fmla="*/ 1001 h 12613"/>
              <a:gd name="T66" fmla="*/ 10712 w 11708"/>
              <a:gd name="T67" fmla="*/ 21 h 12613"/>
              <a:gd name="T68" fmla="*/ 8713 w 11708"/>
              <a:gd name="T69" fmla="*/ 2115 h 12613"/>
              <a:gd name="T70" fmla="*/ 6525 w 11708"/>
              <a:gd name="T71" fmla="*/ 3424 h 12613"/>
              <a:gd name="T72" fmla="*/ 4830 w 11708"/>
              <a:gd name="T73" fmla="*/ 5301 h 12613"/>
              <a:gd name="T74" fmla="*/ 2957 w 11708"/>
              <a:gd name="T75" fmla="*/ 6660 h 12613"/>
              <a:gd name="T76" fmla="*/ 2478 w 11708"/>
              <a:gd name="T77" fmla="*/ 6777 h 12613"/>
              <a:gd name="T78" fmla="*/ 2124 w 11708"/>
              <a:gd name="T79" fmla="*/ 6695 h 12613"/>
              <a:gd name="T80" fmla="*/ 1497 w 11708"/>
              <a:gd name="T81" fmla="*/ 5850 h 12613"/>
              <a:gd name="T82" fmla="*/ 1467 w 11708"/>
              <a:gd name="T83" fmla="*/ 5684 h 12613"/>
              <a:gd name="T84" fmla="*/ 1554 w 11708"/>
              <a:gd name="T85" fmla="*/ 5585 h 12613"/>
              <a:gd name="T86" fmla="*/ 3506 w 11708"/>
              <a:gd name="T87" fmla="*/ 5044 h 12613"/>
              <a:gd name="T88" fmla="*/ 5285 w 11708"/>
              <a:gd name="T89" fmla="*/ 3681 h 12613"/>
              <a:gd name="T90" fmla="*/ 6672 w 11708"/>
              <a:gd name="T91" fmla="*/ 2456 h 12613"/>
              <a:gd name="T92" fmla="*/ 8576 w 11708"/>
              <a:gd name="T93" fmla="*/ 2025 h 12613"/>
              <a:gd name="T94" fmla="*/ 8712 w 11708"/>
              <a:gd name="T95" fmla="*/ 2060 h 12613"/>
              <a:gd name="T96" fmla="*/ 8713 w 11708"/>
              <a:gd name="T97" fmla="*/ 2115 h 12613"/>
              <a:gd name="T98" fmla="*/ 10542 w 11708"/>
              <a:gd name="T99" fmla="*/ 1734 h 12613"/>
              <a:gd name="T100" fmla="*/ 9969 w 11708"/>
              <a:gd name="T101" fmla="*/ 1170 h 12613"/>
              <a:gd name="T102" fmla="*/ 10533 w 11708"/>
              <a:gd name="T103" fmla="*/ 598 h 12613"/>
              <a:gd name="T104" fmla="*/ 11105 w 11708"/>
              <a:gd name="T105" fmla="*/ 1161 h 12613"/>
              <a:gd name="T106" fmla="*/ 10542 w 11708"/>
              <a:gd name="T107" fmla="*/ 1734 h 12613"/>
              <a:gd name="T108" fmla="*/ 4679 w 11708"/>
              <a:gd name="T109" fmla="*/ 11663 h 12613"/>
              <a:gd name="T110" fmla="*/ 3078 w 11708"/>
              <a:gd name="T111" fmla="*/ 10636 h 12613"/>
              <a:gd name="T112" fmla="*/ 2902 w 11708"/>
              <a:gd name="T113" fmla="*/ 10642 h 12613"/>
              <a:gd name="T114" fmla="*/ 2568 w 11708"/>
              <a:gd name="T115" fmla="*/ 11810 h 12613"/>
              <a:gd name="T116" fmla="*/ 3422 w 11708"/>
              <a:gd name="T117" fmla="*/ 12610 h 12613"/>
              <a:gd name="T118" fmla="*/ 3848 w 11708"/>
              <a:gd name="T119" fmla="*/ 12613 h 12613"/>
              <a:gd name="T120" fmla="*/ 4739 w 11708"/>
              <a:gd name="T121" fmla="*/ 11817 h 12613"/>
              <a:gd name="T122" fmla="*/ 4679 w 11708"/>
              <a:gd name="T123" fmla="*/ 11663 h 12613"/>
              <a:gd name="T124" fmla="*/ 4679 w 11708"/>
              <a:gd name="T125" fmla="*/ 11663 h 1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708" h="12613">
                <a:moveTo>
                  <a:pt x="10712" y="21"/>
                </a:moveTo>
                <a:cubicBezTo>
                  <a:pt x="10627" y="18"/>
                  <a:pt x="10542" y="19"/>
                  <a:pt x="10456" y="20"/>
                </a:cubicBezTo>
                <a:cubicBezTo>
                  <a:pt x="10427" y="66"/>
                  <a:pt x="10358" y="9"/>
                  <a:pt x="10325" y="47"/>
                </a:cubicBezTo>
                <a:cubicBezTo>
                  <a:pt x="9728" y="203"/>
                  <a:pt x="9429" y="599"/>
                  <a:pt x="9395" y="1216"/>
                </a:cubicBezTo>
                <a:cubicBezTo>
                  <a:pt x="9078" y="1094"/>
                  <a:pt x="8763" y="1010"/>
                  <a:pt x="8433" y="976"/>
                </a:cubicBezTo>
                <a:cubicBezTo>
                  <a:pt x="7963" y="927"/>
                  <a:pt x="7502" y="974"/>
                  <a:pt x="7046" y="1083"/>
                </a:cubicBezTo>
                <a:cubicBezTo>
                  <a:pt x="6018" y="1331"/>
                  <a:pt x="5143" y="1861"/>
                  <a:pt x="4358" y="2553"/>
                </a:cubicBezTo>
                <a:cubicBezTo>
                  <a:pt x="4034" y="2839"/>
                  <a:pt x="3739" y="3160"/>
                  <a:pt x="3333" y="3342"/>
                </a:cubicBezTo>
                <a:cubicBezTo>
                  <a:pt x="2859" y="3553"/>
                  <a:pt x="2356" y="3651"/>
                  <a:pt x="1854" y="3755"/>
                </a:cubicBezTo>
                <a:cubicBezTo>
                  <a:pt x="1476" y="3833"/>
                  <a:pt x="1095" y="3895"/>
                  <a:pt x="728" y="4023"/>
                </a:cubicBezTo>
                <a:cubicBezTo>
                  <a:pt x="331" y="4162"/>
                  <a:pt x="116" y="4442"/>
                  <a:pt x="53" y="4850"/>
                </a:cubicBezTo>
                <a:cubicBezTo>
                  <a:pt x="50" y="4873"/>
                  <a:pt x="39" y="4894"/>
                  <a:pt x="32" y="4916"/>
                </a:cubicBezTo>
                <a:cubicBezTo>
                  <a:pt x="26" y="4925"/>
                  <a:pt x="20" y="4930"/>
                  <a:pt x="14" y="4929"/>
                </a:cubicBezTo>
                <a:cubicBezTo>
                  <a:pt x="9" y="4971"/>
                  <a:pt x="26" y="5016"/>
                  <a:pt x="0" y="5056"/>
                </a:cubicBezTo>
                <a:lnTo>
                  <a:pt x="0" y="5084"/>
                </a:lnTo>
                <a:cubicBezTo>
                  <a:pt x="22" y="5150"/>
                  <a:pt x="22" y="5216"/>
                  <a:pt x="0" y="5282"/>
                </a:cubicBezTo>
                <a:lnTo>
                  <a:pt x="0" y="5311"/>
                </a:lnTo>
                <a:cubicBezTo>
                  <a:pt x="28" y="5360"/>
                  <a:pt x="8" y="5415"/>
                  <a:pt x="15" y="5466"/>
                </a:cubicBezTo>
                <a:cubicBezTo>
                  <a:pt x="20" y="5466"/>
                  <a:pt x="26" y="5470"/>
                  <a:pt x="32" y="5479"/>
                </a:cubicBezTo>
                <a:cubicBezTo>
                  <a:pt x="100" y="5825"/>
                  <a:pt x="182" y="6167"/>
                  <a:pt x="320" y="6494"/>
                </a:cubicBezTo>
                <a:cubicBezTo>
                  <a:pt x="644" y="7267"/>
                  <a:pt x="1112" y="7948"/>
                  <a:pt x="1657" y="8578"/>
                </a:cubicBezTo>
                <a:cubicBezTo>
                  <a:pt x="2469" y="9518"/>
                  <a:pt x="3370" y="10357"/>
                  <a:pt x="4450" y="10985"/>
                </a:cubicBezTo>
                <a:cubicBezTo>
                  <a:pt x="5053" y="11336"/>
                  <a:pt x="5689" y="11607"/>
                  <a:pt x="6401" y="11632"/>
                </a:cubicBezTo>
                <a:cubicBezTo>
                  <a:pt x="6815" y="11647"/>
                  <a:pt x="7216" y="11591"/>
                  <a:pt x="7491" y="11224"/>
                </a:cubicBezTo>
                <a:cubicBezTo>
                  <a:pt x="7625" y="11045"/>
                  <a:pt x="7691" y="10831"/>
                  <a:pt x="7750" y="10617"/>
                </a:cubicBezTo>
                <a:cubicBezTo>
                  <a:pt x="7892" y="10100"/>
                  <a:pt x="7986" y="9571"/>
                  <a:pt x="8144" y="9057"/>
                </a:cubicBezTo>
                <a:cubicBezTo>
                  <a:pt x="8305" y="8535"/>
                  <a:pt x="8558" y="8071"/>
                  <a:pt x="8945" y="7679"/>
                </a:cubicBezTo>
                <a:cubicBezTo>
                  <a:pt x="9538" y="7075"/>
                  <a:pt x="10019" y="6392"/>
                  <a:pt x="10341" y="5606"/>
                </a:cubicBezTo>
                <a:cubicBezTo>
                  <a:pt x="10720" y="4681"/>
                  <a:pt x="10862" y="3731"/>
                  <a:pt x="10610" y="2746"/>
                </a:cubicBezTo>
                <a:cubicBezTo>
                  <a:pt x="10573" y="2601"/>
                  <a:pt x="10519" y="2460"/>
                  <a:pt x="10473" y="2318"/>
                </a:cubicBezTo>
                <a:cubicBezTo>
                  <a:pt x="11208" y="2202"/>
                  <a:pt x="11536" y="1935"/>
                  <a:pt x="11658" y="1351"/>
                </a:cubicBezTo>
                <a:cubicBezTo>
                  <a:pt x="11687" y="1326"/>
                  <a:pt x="11649" y="1269"/>
                  <a:pt x="11683" y="1246"/>
                </a:cubicBezTo>
                <a:lnTo>
                  <a:pt x="11683" y="1001"/>
                </a:lnTo>
                <a:cubicBezTo>
                  <a:pt x="11708" y="530"/>
                  <a:pt x="11169" y="0"/>
                  <a:pt x="10712" y="21"/>
                </a:cubicBezTo>
                <a:close/>
                <a:moveTo>
                  <a:pt x="8713" y="2115"/>
                </a:moveTo>
                <a:cubicBezTo>
                  <a:pt x="7823" y="2284"/>
                  <a:pt x="7160" y="2834"/>
                  <a:pt x="6525" y="3424"/>
                </a:cubicBezTo>
                <a:cubicBezTo>
                  <a:pt x="5905" y="3999"/>
                  <a:pt x="5362" y="4646"/>
                  <a:pt x="4830" y="5301"/>
                </a:cubicBezTo>
                <a:cubicBezTo>
                  <a:pt x="4327" y="5921"/>
                  <a:pt x="3724" y="6405"/>
                  <a:pt x="2957" y="6660"/>
                </a:cubicBezTo>
                <a:cubicBezTo>
                  <a:pt x="2802" y="6712"/>
                  <a:pt x="2638" y="6740"/>
                  <a:pt x="2478" y="6777"/>
                </a:cubicBezTo>
                <a:cubicBezTo>
                  <a:pt x="2347" y="6807"/>
                  <a:pt x="2235" y="6776"/>
                  <a:pt x="2124" y="6695"/>
                </a:cubicBezTo>
                <a:cubicBezTo>
                  <a:pt x="1826" y="6477"/>
                  <a:pt x="1597" y="6212"/>
                  <a:pt x="1497" y="5850"/>
                </a:cubicBezTo>
                <a:cubicBezTo>
                  <a:pt x="1482" y="5796"/>
                  <a:pt x="1476" y="5739"/>
                  <a:pt x="1467" y="5684"/>
                </a:cubicBezTo>
                <a:cubicBezTo>
                  <a:pt x="1456" y="5615"/>
                  <a:pt x="1473" y="5584"/>
                  <a:pt x="1554" y="5585"/>
                </a:cubicBezTo>
                <a:cubicBezTo>
                  <a:pt x="2257" y="5596"/>
                  <a:pt x="2897" y="5370"/>
                  <a:pt x="3506" y="5044"/>
                </a:cubicBezTo>
                <a:cubicBezTo>
                  <a:pt x="4172" y="4686"/>
                  <a:pt x="4738" y="4197"/>
                  <a:pt x="5285" y="3681"/>
                </a:cubicBezTo>
                <a:cubicBezTo>
                  <a:pt x="5733" y="3257"/>
                  <a:pt x="6159" y="2807"/>
                  <a:pt x="6672" y="2456"/>
                </a:cubicBezTo>
                <a:cubicBezTo>
                  <a:pt x="7250" y="2059"/>
                  <a:pt x="7882" y="1903"/>
                  <a:pt x="8576" y="2025"/>
                </a:cubicBezTo>
                <a:cubicBezTo>
                  <a:pt x="8622" y="2033"/>
                  <a:pt x="8667" y="2048"/>
                  <a:pt x="8712" y="2060"/>
                </a:cubicBezTo>
                <a:cubicBezTo>
                  <a:pt x="8730" y="2078"/>
                  <a:pt x="8729" y="2096"/>
                  <a:pt x="8713" y="2115"/>
                </a:cubicBezTo>
                <a:close/>
                <a:moveTo>
                  <a:pt x="10542" y="1734"/>
                </a:moveTo>
                <a:cubicBezTo>
                  <a:pt x="10236" y="1738"/>
                  <a:pt x="9974" y="1480"/>
                  <a:pt x="9969" y="1170"/>
                </a:cubicBezTo>
                <a:cubicBezTo>
                  <a:pt x="9965" y="863"/>
                  <a:pt x="10223" y="602"/>
                  <a:pt x="10533" y="598"/>
                </a:cubicBezTo>
                <a:cubicBezTo>
                  <a:pt x="10843" y="595"/>
                  <a:pt x="11101" y="849"/>
                  <a:pt x="11105" y="1161"/>
                </a:cubicBezTo>
                <a:cubicBezTo>
                  <a:pt x="11109" y="1469"/>
                  <a:pt x="10852" y="1730"/>
                  <a:pt x="10542" y="1734"/>
                </a:cubicBezTo>
                <a:close/>
                <a:moveTo>
                  <a:pt x="4679" y="11663"/>
                </a:moveTo>
                <a:cubicBezTo>
                  <a:pt x="4101" y="11390"/>
                  <a:pt x="3575" y="11034"/>
                  <a:pt x="3078" y="10636"/>
                </a:cubicBezTo>
                <a:cubicBezTo>
                  <a:pt x="3007" y="10579"/>
                  <a:pt x="2963" y="10583"/>
                  <a:pt x="2902" y="10642"/>
                </a:cubicBezTo>
                <a:cubicBezTo>
                  <a:pt x="2563" y="10967"/>
                  <a:pt x="2436" y="11355"/>
                  <a:pt x="2568" y="11810"/>
                </a:cubicBezTo>
                <a:cubicBezTo>
                  <a:pt x="2693" y="12243"/>
                  <a:pt x="2998" y="12493"/>
                  <a:pt x="3422" y="12610"/>
                </a:cubicBezTo>
                <a:cubicBezTo>
                  <a:pt x="3564" y="12611"/>
                  <a:pt x="3706" y="12612"/>
                  <a:pt x="3848" y="12613"/>
                </a:cubicBezTo>
                <a:cubicBezTo>
                  <a:pt x="4294" y="12515"/>
                  <a:pt x="4594" y="12254"/>
                  <a:pt x="4739" y="11817"/>
                </a:cubicBezTo>
                <a:cubicBezTo>
                  <a:pt x="4763" y="11744"/>
                  <a:pt x="4760" y="11701"/>
                  <a:pt x="4679" y="11663"/>
                </a:cubicBezTo>
                <a:close/>
                <a:moveTo>
                  <a:pt x="4679" y="11663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11" name="文本框 10"/>
          <p:cNvSpPr txBox="1"/>
          <p:nvPr/>
        </p:nvSpPr>
        <p:spPr>
          <a:xfrm>
            <a:off x="1535430" y="1782445"/>
            <a:ext cx="9636760" cy="3784600"/>
          </a:xfrm>
          <a:prstGeom prst="rect">
            <a:avLst/>
          </a:prstGeom>
        </p:spPr>
        <p:txBody>
          <a:bodyPr wrap="square">
            <a:spAutoFit/>
          </a:bodyPr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一）数据复核。各乡镇（街）依据市自然资源和林业局提供的水毁耕地数据，参照指界时市自然资源和林业局实测数据进行复核。组织工作人员深入受灾村庄，逐户核实耕地损毁情况，详细统计本辖区内水毁面积及涉及农户信息。在复核过程中，工作人员认真比对数据，确保数据准确、真实。</a:t>
            </a: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（二）上报审核。各涉及村将复核后的水毁面积及涉及农户信息上报所属各乡镇（街），确保数据准确无误。审核重点关注数据完整性、逻辑性及与实际受灾情况的相符性。对不符合要求的数据，各乡镇（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街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）及时退回村重新核实、补充，最后上报市农业农村局。</a:t>
            </a: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confont-1191-801542"/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500742" y="1743458"/>
            <a:ext cx="474324" cy="609685"/>
          </a:xfrm>
          <a:custGeom>
            <a:avLst/>
            <a:gdLst>
              <a:gd name="T0" fmla="*/ 5989 w 6182"/>
              <a:gd name="T1" fmla="*/ 3179 h 7948"/>
              <a:gd name="T2" fmla="*/ 5023 w 6182"/>
              <a:gd name="T3" fmla="*/ 3179 h 7948"/>
              <a:gd name="T4" fmla="*/ 5023 w 6182"/>
              <a:gd name="T5" fmla="*/ 1987 h 7948"/>
              <a:gd name="T6" fmla="*/ 3091 w 6182"/>
              <a:gd name="T7" fmla="*/ 0 h 7948"/>
              <a:gd name="T8" fmla="*/ 1159 w 6182"/>
              <a:gd name="T9" fmla="*/ 1987 h 7948"/>
              <a:gd name="T10" fmla="*/ 1159 w 6182"/>
              <a:gd name="T11" fmla="*/ 3179 h 7948"/>
              <a:gd name="T12" fmla="*/ 193 w 6182"/>
              <a:gd name="T13" fmla="*/ 3179 h 7948"/>
              <a:gd name="T14" fmla="*/ 0 w 6182"/>
              <a:gd name="T15" fmla="*/ 3378 h 7948"/>
              <a:gd name="T16" fmla="*/ 0 w 6182"/>
              <a:gd name="T17" fmla="*/ 4769 h 7948"/>
              <a:gd name="T18" fmla="*/ 3091 w 6182"/>
              <a:gd name="T19" fmla="*/ 7948 h 7948"/>
              <a:gd name="T20" fmla="*/ 6182 w 6182"/>
              <a:gd name="T21" fmla="*/ 4769 h 7948"/>
              <a:gd name="T22" fmla="*/ 6182 w 6182"/>
              <a:gd name="T23" fmla="*/ 3378 h 7948"/>
              <a:gd name="T24" fmla="*/ 5989 w 6182"/>
              <a:gd name="T25" fmla="*/ 3179 h 7948"/>
              <a:gd name="T26" fmla="*/ 3091 w 6182"/>
              <a:gd name="T27" fmla="*/ 5762 h 7948"/>
              <a:gd name="T28" fmla="*/ 2511 w 6182"/>
              <a:gd name="T29" fmla="*/ 5166 h 7948"/>
              <a:gd name="T30" fmla="*/ 3091 w 6182"/>
              <a:gd name="T31" fmla="*/ 4570 h 7948"/>
              <a:gd name="T32" fmla="*/ 3671 w 6182"/>
              <a:gd name="T33" fmla="*/ 5166 h 7948"/>
              <a:gd name="T34" fmla="*/ 3091 w 6182"/>
              <a:gd name="T35" fmla="*/ 5762 h 7948"/>
              <a:gd name="T36" fmla="*/ 1932 w 6182"/>
              <a:gd name="T37" fmla="*/ 3179 h 7948"/>
              <a:gd name="T38" fmla="*/ 1932 w 6182"/>
              <a:gd name="T39" fmla="*/ 1987 h 7948"/>
              <a:gd name="T40" fmla="*/ 3091 w 6182"/>
              <a:gd name="T41" fmla="*/ 794 h 7948"/>
              <a:gd name="T42" fmla="*/ 4250 w 6182"/>
              <a:gd name="T43" fmla="*/ 1987 h 7948"/>
              <a:gd name="T44" fmla="*/ 4250 w 6182"/>
              <a:gd name="T45" fmla="*/ 3179 h 7948"/>
              <a:gd name="T46" fmla="*/ 1932 w 6182"/>
              <a:gd name="T47" fmla="*/ 3179 h 7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2" h="7948">
                <a:moveTo>
                  <a:pt x="5989" y="3179"/>
                </a:moveTo>
                <a:lnTo>
                  <a:pt x="5023" y="3179"/>
                </a:lnTo>
                <a:lnTo>
                  <a:pt x="5023" y="1987"/>
                </a:lnTo>
                <a:cubicBezTo>
                  <a:pt x="5023" y="891"/>
                  <a:pt x="4156" y="0"/>
                  <a:pt x="3091" y="0"/>
                </a:cubicBezTo>
                <a:cubicBezTo>
                  <a:pt x="2026" y="0"/>
                  <a:pt x="1159" y="891"/>
                  <a:pt x="1159" y="1987"/>
                </a:cubicBezTo>
                <a:lnTo>
                  <a:pt x="1159" y="3179"/>
                </a:lnTo>
                <a:lnTo>
                  <a:pt x="193" y="3179"/>
                </a:lnTo>
                <a:cubicBezTo>
                  <a:pt x="87" y="3179"/>
                  <a:pt x="0" y="3269"/>
                  <a:pt x="0" y="3378"/>
                </a:cubicBezTo>
                <a:lnTo>
                  <a:pt x="0" y="4769"/>
                </a:lnTo>
                <a:cubicBezTo>
                  <a:pt x="0" y="6525"/>
                  <a:pt x="1384" y="7948"/>
                  <a:pt x="3091" y="7948"/>
                </a:cubicBezTo>
                <a:cubicBezTo>
                  <a:pt x="4798" y="7948"/>
                  <a:pt x="6182" y="6525"/>
                  <a:pt x="6182" y="4769"/>
                </a:cubicBezTo>
                <a:lnTo>
                  <a:pt x="6182" y="3378"/>
                </a:lnTo>
                <a:cubicBezTo>
                  <a:pt x="6182" y="3269"/>
                  <a:pt x="6095" y="3179"/>
                  <a:pt x="5989" y="3179"/>
                </a:cubicBezTo>
                <a:close/>
                <a:moveTo>
                  <a:pt x="3091" y="5762"/>
                </a:moveTo>
                <a:cubicBezTo>
                  <a:pt x="2771" y="5762"/>
                  <a:pt x="2511" y="5496"/>
                  <a:pt x="2511" y="5166"/>
                </a:cubicBezTo>
                <a:cubicBezTo>
                  <a:pt x="2511" y="4837"/>
                  <a:pt x="2771" y="4570"/>
                  <a:pt x="3091" y="4570"/>
                </a:cubicBezTo>
                <a:cubicBezTo>
                  <a:pt x="3411" y="4570"/>
                  <a:pt x="3671" y="4837"/>
                  <a:pt x="3671" y="5166"/>
                </a:cubicBezTo>
                <a:cubicBezTo>
                  <a:pt x="3671" y="5496"/>
                  <a:pt x="3411" y="5762"/>
                  <a:pt x="3091" y="5762"/>
                </a:cubicBezTo>
                <a:close/>
                <a:moveTo>
                  <a:pt x="1932" y="3179"/>
                </a:moveTo>
                <a:lnTo>
                  <a:pt x="1932" y="1987"/>
                </a:lnTo>
                <a:cubicBezTo>
                  <a:pt x="1932" y="1329"/>
                  <a:pt x="2452" y="794"/>
                  <a:pt x="3091" y="794"/>
                </a:cubicBezTo>
                <a:cubicBezTo>
                  <a:pt x="3730" y="794"/>
                  <a:pt x="4250" y="1329"/>
                  <a:pt x="4250" y="1987"/>
                </a:cubicBezTo>
                <a:lnTo>
                  <a:pt x="4250" y="3179"/>
                </a:lnTo>
                <a:lnTo>
                  <a:pt x="1932" y="3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0" name="iconfont-1187-868110"/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2187153" y="4687215"/>
            <a:ext cx="609685" cy="587960"/>
          </a:xfrm>
          <a:custGeom>
            <a:avLst/>
            <a:gdLst>
              <a:gd name="T0" fmla="*/ 11888 w 12803"/>
              <a:gd name="T1" fmla="*/ 0 h 12345"/>
              <a:gd name="T2" fmla="*/ 914 w 12803"/>
              <a:gd name="T3" fmla="*/ 0 h 12345"/>
              <a:gd name="T4" fmla="*/ 0 w 12803"/>
              <a:gd name="T5" fmla="*/ 914 h 12345"/>
              <a:gd name="T6" fmla="*/ 0 w 12803"/>
              <a:gd name="T7" fmla="*/ 8687 h 12345"/>
              <a:gd name="T8" fmla="*/ 914 w 12803"/>
              <a:gd name="T9" fmla="*/ 9602 h 12345"/>
              <a:gd name="T10" fmla="*/ 3201 w 12803"/>
              <a:gd name="T11" fmla="*/ 9602 h 12345"/>
              <a:gd name="T12" fmla="*/ 3201 w 12803"/>
              <a:gd name="T13" fmla="*/ 12345 h 12345"/>
              <a:gd name="T14" fmla="*/ 8230 w 12803"/>
              <a:gd name="T15" fmla="*/ 9602 h 12345"/>
              <a:gd name="T16" fmla="*/ 11888 w 12803"/>
              <a:gd name="T17" fmla="*/ 9602 h 12345"/>
              <a:gd name="T18" fmla="*/ 12803 w 12803"/>
              <a:gd name="T19" fmla="*/ 8687 h 12345"/>
              <a:gd name="T20" fmla="*/ 12803 w 12803"/>
              <a:gd name="T21" fmla="*/ 914 h 12345"/>
              <a:gd name="T22" fmla="*/ 11888 w 12803"/>
              <a:gd name="T23" fmla="*/ 0 h 12345"/>
              <a:gd name="T24" fmla="*/ 3201 w 12803"/>
              <a:gd name="T25" fmla="*/ 5487 h 12345"/>
              <a:gd name="T26" fmla="*/ 2286 w 12803"/>
              <a:gd name="T27" fmla="*/ 4572 h 12345"/>
              <a:gd name="T28" fmla="*/ 3201 w 12803"/>
              <a:gd name="T29" fmla="*/ 3658 h 12345"/>
              <a:gd name="T30" fmla="*/ 4115 w 12803"/>
              <a:gd name="T31" fmla="*/ 4572 h 12345"/>
              <a:gd name="T32" fmla="*/ 3201 w 12803"/>
              <a:gd name="T33" fmla="*/ 5487 h 12345"/>
              <a:gd name="T34" fmla="*/ 6401 w 12803"/>
              <a:gd name="T35" fmla="*/ 5487 h 12345"/>
              <a:gd name="T36" fmla="*/ 5487 w 12803"/>
              <a:gd name="T37" fmla="*/ 4572 h 12345"/>
              <a:gd name="T38" fmla="*/ 6401 w 12803"/>
              <a:gd name="T39" fmla="*/ 3658 h 12345"/>
              <a:gd name="T40" fmla="*/ 7316 w 12803"/>
              <a:gd name="T41" fmla="*/ 4572 h 12345"/>
              <a:gd name="T42" fmla="*/ 6401 w 12803"/>
              <a:gd name="T43" fmla="*/ 5487 h 12345"/>
              <a:gd name="T44" fmla="*/ 9602 w 12803"/>
              <a:gd name="T45" fmla="*/ 5487 h 12345"/>
              <a:gd name="T46" fmla="*/ 8687 w 12803"/>
              <a:gd name="T47" fmla="*/ 4572 h 12345"/>
              <a:gd name="T48" fmla="*/ 9602 w 12803"/>
              <a:gd name="T49" fmla="*/ 3658 h 12345"/>
              <a:gd name="T50" fmla="*/ 10516 w 12803"/>
              <a:gd name="T51" fmla="*/ 4572 h 12345"/>
              <a:gd name="T52" fmla="*/ 9602 w 12803"/>
              <a:gd name="T53" fmla="*/ 5487 h 12345"/>
              <a:gd name="T54" fmla="*/ 9602 w 12803"/>
              <a:gd name="T55" fmla="*/ 5487 h 1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03" h="12345">
                <a:moveTo>
                  <a:pt x="11888" y="0"/>
                </a:moveTo>
                <a:lnTo>
                  <a:pt x="914" y="0"/>
                </a:lnTo>
                <a:cubicBezTo>
                  <a:pt x="409" y="0"/>
                  <a:pt x="0" y="409"/>
                  <a:pt x="0" y="914"/>
                </a:cubicBezTo>
                <a:lnTo>
                  <a:pt x="0" y="8687"/>
                </a:lnTo>
                <a:cubicBezTo>
                  <a:pt x="0" y="9193"/>
                  <a:pt x="409" y="9602"/>
                  <a:pt x="914" y="9602"/>
                </a:cubicBezTo>
                <a:lnTo>
                  <a:pt x="3201" y="9602"/>
                </a:lnTo>
                <a:lnTo>
                  <a:pt x="3201" y="12345"/>
                </a:lnTo>
                <a:lnTo>
                  <a:pt x="8230" y="9602"/>
                </a:lnTo>
                <a:lnTo>
                  <a:pt x="11888" y="9602"/>
                </a:lnTo>
                <a:cubicBezTo>
                  <a:pt x="12393" y="9602"/>
                  <a:pt x="12803" y="9193"/>
                  <a:pt x="12803" y="8687"/>
                </a:cubicBezTo>
                <a:lnTo>
                  <a:pt x="12803" y="914"/>
                </a:lnTo>
                <a:cubicBezTo>
                  <a:pt x="12803" y="409"/>
                  <a:pt x="12393" y="0"/>
                  <a:pt x="11888" y="0"/>
                </a:cubicBezTo>
                <a:close/>
                <a:moveTo>
                  <a:pt x="3201" y="5487"/>
                </a:moveTo>
                <a:cubicBezTo>
                  <a:pt x="2695" y="5487"/>
                  <a:pt x="2286" y="5077"/>
                  <a:pt x="2286" y="4572"/>
                </a:cubicBezTo>
                <a:cubicBezTo>
                  <a:pt x="2286" y="4067"/>
                  <a:pt x="2695" y="3658"/>
                  <a:pt x="3201" y="3658"/>
                </a:cubicBezTo>
                <a:cubicBezTo>
                  <a:pt x="3706" y="3658"/>
                  <a:pt x="4115" y="4067"/>
                  <a:pt x="4115" y="4572"/>
                </a:cubicBezTo>
                <a:cubicBezTo>
                  <a:pt x="4115" y="5077"/>
                  <a:pt x="3706" y="5487"/>
                  <a:pt x="3201" y="5487"/>
                </a:cubicBezTo>
                <a:close/>
                <a:moveTo>
                  <a:pt x="6401" y="5487"/>
                </a:moveTo>
                <a:cubicBezTo>
                  <a:pt x="5896" y="5487"/>
                  <a:pt x="5487" y="5077"/>
                  <a:pt x="5487" y="4572"/>
                </a:cubicBezTo>
                <a:cubicBezTo>
                  <a:pt x="5487" y="4067"/>
                  <a:pt x="5896" y="3658"/>
                  <a:pt x="6401" y="3658"/>
                </a:cubicBezTo>
                <a:cubicBezTo>
                  <a:pt x="6907" y="3658"/>
                  <a:pt x="7316" y="4067"/>
                  <a:pt x="7316" y="4572"/>
                </a:cubicBezTo>
                <a:cubicBezTo>
                  <a:pt x="7316" y="5077"/>
                  <a:pt x="6907" y="5487"/>
                  <a:pt x="6401" y="5487"/>
                </a:cubicBezTo>
                <a:close/>
                <a:moveTo>
                  <a:pt x="9602" y="5487"/>
                </a:moveTo>
                <a:cubicBezTo>
                  <a:pt x="9097" y="5487"/>
                  <a:pt x="8687" y="5077"/>
                  <a:pt x="8687" y="4572"/>
                </a:cubicBezTo>
                <a:cubicBezTo>
                  <a:pt x="8687" y="4067"/>
                  <a:pt x="9097" y="3658"/>
                  <a:pt x="9602" y="3658"/>
                </a:cubicBezTo>
                <a:cubicBezTo>
                  <a:pt x="10107" y="3658"/>
                  <a:pt x="10516" y="4067"/>
                  <a:pt x="10516" y="4572"/>
                </a:cubicBezTo>
                <a:cubicBezTo>
                  <a:pt x="10516" y="5077"/>
                  <a:pt x="10107" y="5487"/>
                  <a:pt x="9602" y="5487"/>
                </a:cubicBezTo>
                <a:close/>
                <a:moveTo>
                  <a:pt x="9602" y="5487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1" name="iconfont-1187-868319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9018645" y="1782669"/>
            <a:ext cx="609685" cy="609181"/>
          </a:xfrm>
          <a:custGeom>
            <a:avLst/>
            <a:gdLst>
              <a:gd name="T0" fmla="*/ 11212 w 12607"/>
              <a:gd name="T1" fmla="*/ 4855 h 12594"/>
              <a:gd name="T2" fmla="*/ 11019 w 12607"/>
              <a:gd name="T3" fmla="*/ 4855 h 12594"/>
              <a:gd name="T4" fmla="*/ 10644 w 12607"/>
              <a:gd name="T5" fmla="*/ 3981 h 12594"/>
              <a:gd name="T6" fmla="*/ 10796 w 12607"/>
              <a:gd name="T7" fmla="*/ 3830 h 12594"/>
              <a:gd name="T8" fmla="*/ 10796 w 12607"/>
              <a:gd name="T9" fmla="*/ 1864 h 12594"/>
              <a:gd name="T10" fmla="*/ 10755 w 12607"/>
              <a:gd name="T11" fmla="*/ 1823 h 12594"/>
              <a:gd name="T12" fmla="*/ 8781 w 12607"/>
              <a:gd name="T13" fmla="*/ 1823 h 12594"/>
              <a:gd name="T14" fmla="*/ 8611 w 12607"/>
              <a:gd name="T15" fmla="*/ 1992 h 12594"/>
              <a:gd name="T16" fmla="*/ 7729 w 12607"/>
              <a:gd name="T17" fmla="*/ 1634 h 12594"/>
              <a:gd name="T18" fmla="*/ 7729 w 12607"/>
              <a:gd name="T19" fmla="*/ 1390 h 12594"/>
              <a:gd name="T20" fmla="*/ 6333 w 12607"/>
              <a:gd name="T21" fmla="*/ 0 h 12594"/>
              <a:gd name="T22" fmla="*/ 6274 w 12607"/>
              <a:gd name="T23" fmla="*/ 0 h 12594"/>
              <a:gd name="T24" fmla="*/ 4878 w 12607"/>
              <a:gd name="T25" fmla="*/ 1390 h 12594"/>
              <a:gd name="T26" fmla="*/ 4878 w 12607"/>
              <a:gd name="T27" fmla="*/ 1652 h 12594"/>
              <a:gd name="T28" fmla="*/ 4033 w 12607"/>
              <a:gd name="T29" fmla="*/ 2003 h 12594"/>
              <a:gd name="T30" fmla="*/ 3852 w 12607"/>
              <a:gd name="T31" fmla="*/ 1823 h 12594"/>
              <a:gd name="T32" fmla="*/ 1878 w 12607"/>
              <a:gd name="T33" fmla="*/ 1823 h 12594"/>
              <a:gd name="T34" fmla="*/ 1837 w 12607"/>
              <a:gd name="T35" fmla="*/ 1864 h 12594"/>
              <a:gd name="T36" fmla="*/ 1837 w 12607"/>
              <a:gd name="T37" fmla="*/ 3830 h 12594"/>
              <a:gd name="T38" fmla="*/ 2012 w 12607"/>
              <a:gd name="T39" fmla="*/ 4004 h 12594"/>
              <a:gd name="T40" fmla="*/ 1650 w 12607"/>
              <a:gd name="T41" fmla="*/ 4855 h 12594"/>
              <a:gd name="T42" fmla="*/ 1396 w 12607"/>
              <a:gd name="T43" fmla="*/ 4855 h 12594"/>
              <a:gd name="T44" fmla="*/ 0 w 12607"/>
              <a:gd name="T45" fmla="*/ 6245 h 12594"/>
              <a:gd name="T46" fmla="*/ 0 w 12607"/>
              <a:gd name="T47" fmla="*/ 6304 h 12594"/>
              <a:gd name="T48" fmla="*/ 1396 w 12607"/>
              <a:gd name="T49" fmla="*/ 7694 h 12594"/>
              <a:gd name="T50" fmla="*/ 1618 w 12607"/>
              <a:gd name="T51" fmla="*/ 7694 h 12594"/>
              <a:gd name="T52" fmla="*/ 1983 w 12607"/>
              <a:gd name="T53" fmla="*/ 8593 h 12594"/>
              <a:gd name="T54" fmla="*/ 1814 w 12607"/>
              <a:gd name="T55" fmla="*/ 8761 h 12594"/>
              <a:gd name="T56" fmla="*/ 1814 w 12607"/>
              <a:gd name="T57" fmla="*/ 10728 h 12594"/>
              <a:gd name="T58" fmla="*/ 1855 w 12607"/>
              <a:gd name="T59" fmla="*/ 10769 h 12594"/>
              <a:gd name="T60" fmla="*/ 3829 w 12607"/>
              <a:gd name="T61" fmla="*/ 10769 h 12594"/>
              <a:gd name="T62" fmla="*/ 3981 w 12607"/>
              <a:gd name="T63" fmla="*/ 10618 h 12594"/>
              <a:gd name="T64" fmla="*/ 4878 w 12607"/>
              <a:gd name="T65" fmla="*/ 10999 h 12594"/>
              <a:gd name="T66" fmla="*/ 4878 w 12607"/>
              <a:gd name="T67" fmla="*/ 11204 h 12594"/>
              <a:gd name="T68" fmla="*/ 6274 w 12607"/>
              <a:gd name="T69" fmla="*/ 12594 h 12594"/>
              <a:gd name="T70" fmla="*/ 6333 w 12607"/>
              <a:gd name="T71" fmla="*/ 12594 h 12594"/>
              <a:gd name="T72" fmla="*/ 7729 w 12607"/>
              <a:gd name="T73" fmla="*/ 11204 h 12594"/>
              <a:gd name="T74" fmla="*/ 7729 w 12607"/>
              <a:gd name="T75" fmla="*/ 11016 h 12594"/>
              <a:gd name="T76" fmla="*/ 8664 w 12607"/>
              <a:gd name="T77" fmla="*/ 10630 h 12594"/>
              <a:gd name="T78" fmla="*/ 8803 w 12607"/>
              <a:gd name="T79" fmla="*/ 10769 h 12594"/>
              <a:gd name="T80" fmla="*/ 10777 w 12607"/>
              <a:gd name="T81" fmla="*/ 10769 h 12594"/>
              <a:gd name="T82" fmla="*/ 10819 w 12607"/>
              <a:gd name="T83" fmla="*/ 10728 h 12594"/>
              <a:gd name="T84" fmla="*/ 10819 w 12607"/>
              <a:gd name="T85" fmla="*/ 8761 h 12594"/>
              <a:gd name="T86" fmla="*/ 10673 w 12607"/>
              <a:gd name="T87" fmla="*/ 8616 h 12594"/>
              <a:gd name="T88" fmla="*/ 11051 w 12607"/>
              <a:gd name="T89" fmla="*/ 7694 h 12594"/>
              <a:gd name="T90" fmla="*/ 11211 w 12607"/>
              <a:gd name="T91" fmla="*/ 7694 h 12594"/>
              <a:gd name="T92" fmla="*/ 12607 w 12607"/>
              <a:gd name="T93" fmla="*/ 6304 h 12594"/>
              <a:gd name="T94" fmla="*/ 12607 w 12607"/>
              <a:gd name="T95" fmla="*/ 6245 h 12594"/>
              <a:gd name="T96" fmla="*/ 11212 w 12607"/>
              <a:gd name="T97" fmla="*/ 4855 h 12594"/>
              <a:gd name="T98" fmla="*/ 6337 w 12607"/>
              <a:gd name="T99" fmla="*/ 8498 h 12594"/>
              <a:gd name="T100" fmla="*/ 4152 w 12607"/>
              <a:gd name="T101" fmla="*/ 6323 h 12594"/>
              <a:gd name="T102" fmla="*/ 6337 w 12607"/>
              <a:gd name="T103" fmla="*/ 4146 h 12594"/>
              <a:gd name="T104" fmla="*/ 8521 w 12607"/>
              <a:gd name="T105" fmla="*/ 6323 h 12594"/>
              <a:gd name="T106" fmla="*/ 6337 w 12607"/>
              <a:gd name="T107" fmla="*/ 8498 h 12594"/>
              <a:gd name="T108" fmla="*/ 6337 w 12607"/>
              <a:gd name="T109" fmla="*/ 8498 h 1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607" h="12594">
                <a:moveTo>
                  <a:pt x="11212" y="4855"/>
                </a:moveTo>
                <a:lnTo>
                  <a:pt x="11019" y="4855"/>
                </a:lnTo>
                <a:cubicBezTo>
                  <a:pt x="10923" y="4550"/>
                  <a:pt x="10796" y="4258"/>
                  <a:pt x="10644" y="3981"/>
                </a:cubicBezTo>
                <a:lnTo>
                  <a:pt x="10796" y="3830"/>
                </a:lnTo>
                <a:cubicBezTo>
                  <a:pt x="11341" y="3287"/>
                  <a:pt x="11341" y="2407"/>
                  <a:pt x="10796" y="1864"/>
                </a:cubicBezTo>
                <a:lnTo>
                  <a:pt x="10755" y="1823"/>
                </a:lnTo>
                <a:cubicBezTo>
                  <a:pt x="10209" y="1279"/>
                  <a:pt x="9326" y="1279"/>
                  <a:pt x="8781" y="1823"/>
                </a:cubicBezTo>
                <a:lnTo>
                  <a:pt x="8611" y="1992"/>
                </a:lnTo>
                <a:cubicBezTo>
                  <a:pt x="8332" y="1846"/>
                  <a:pt x="8037" y="1725"/>
                  <a:pt x="7729" y="1634"/>
                </a:cubicBezTo>
                <a:lnTo>
                  <a:pt x="7729" y="1390"/>
                </a:lnTo>
                <a:cubicBezTo>
                  <a:pt x="7729" y="622"/>
                  <a:pt x="7104" y="0"/>
                  <a:pt x="6333" y="0"/>
                </a:cubicBezTo>
                <a:lnTo>
                  <a:pt x="6274" y="0"/>
                </a:lnTo>
                <a:cubicBezTo>
                  <a:pt x="5503" y="0"/>
                  <a:pt x="4878" y="622"/>
                  <a:pt x="4878" y="1390"/>
                </a:cubicBezTo>
                <a:lnTo>
                  <a:pt x="4878" y="1652"/>
                </a:lnTo>
                <a:cubicBezTo>
                  <a:pt x="4584" y="1742"/>
                  <a:pt x="4301" y="1861"/>
                  <a:pt x="4033" y="2003"/>
                </a:cubicBezTo>
                <a:lnTo>
                  <a:pt x="3852" y="1823"/>
                </a:lnTo>
                <a:cubicBezTo>
                  <a:pt x="3307" y="1280"/>
                  <a:pt x="2423" y="1280"/>
                  <a:pt x="1878" y="1823"/>
                </a:cubicBezTo>
                <a:lnTo>
                  <a:pt x="1837" y="1864"/>
                </a:lnTo>
                <a:cubicBezTo>
                  <a:pt x="1292" y="2407"/>
                  <a:pt x="1292" y="3287"/>
                  <a:pt x="1837" y="3830"/>
                </a:cubicBezTo>
                <a:lnTo>
                  <a:pt x="2012" y="4004"/>
                </a:lnTo>
                <a:cubicBezTo>
                  <a:pt x="1865" y="4274"/>
                  <a:pt x="1743" y="4558"/>
                  <a:pt x="1650" y="4855"/>
                </a:cubicBezTo>
                <a:lnTo>
                  <a:pt x="1396" y="4855"/>
                </a:lnTo>
                <a:cubicBezTo>
                  <a:pt x="625" y="4855"/>
                  <a:pt x="0" y="5478"/>
                  <a:pt x="0" y="6245"/>
                </a:cubicBezTo>
                <a:lnTo>
                  <a:pt x="0" y="6304"/>
                </a:lnTo>
                <a:cubicBezTo>
                  <a:pt x="0" y="7072"/>
                  <a:pt x="625" y="7694"/>
                  <a:pt x="1396" y="7694"/>
                </a:cubicBezTo>
                <a:lnTo>
                  <a:pt x="1618" y="7694"/>
                </a:lnTo>
                <a:cubicBezTo>
                  <a:pt x="1710" y="8008"/>
                  <a:pt x="1833" y="8308"/>
                  <a:pt x="1983" y="8593"/>
                </a:cubicBezTo>
                <a:lnTo>
                  <a:pt x="1814" y="8761"/>
                </a:lnTo>
                <a:cubicBezTo>
                  <a:pt x="1269" y="9304"/>
                  <a:pt x="1269" y="10185"/>
                  <a:pt x="1814" y="10728"/>
                </a:cubicBezTo>
                <a:lnTo>
                  <a:pt x="1855" y="10769"/>
                </a:lnTo>
                <a:cubicBezTo>
                  <a:pt x="2400" y="11312"/>
                  <a:pt x="3284" y="11312"/>
                  <a:pt x="3829" y="10769"/>
                </a:cubicBezTo>
                <a:lnTo>
                  <a:pt x="3981" y="10618"/>
                </a:lnTo>
                <a:cubicBezTo>
                  <a:pt x="4264" y="10773"/>
                  <a:pt x="4564" y="10902"/>
                  <a:pt x="4878" y="10999"/>
                </a:cubicBezTo>
                <a:lnTo>
                  <a:pt x="4878" y="11204"/>
                </a:lnTo>
                <a:cubicBezTo>
                  <a:pt x="4878" y="11972"/>
                  <a:pt x="5503" y="12594"/>
                  <a:pt x="6274" y="12594"/>
                </a:cubicBezTo>
                <a:lnTo>
                  <a:pt x="6333" y="12594"/>
                </a:lnTo>
                <a:cubicBezTo>
                  <a:pt x="7104" y="12594"/>
                  <a:pt x="7729" y="11972"/>
                  <a:pt x="7729" y="11204"/>
                </a:cubicBezTo>
                <a:lnTo>
                  <a:pt x="7729" y="11016"/>
                </a:lnTo>
                <a:cubicBezTo>
                  <a:pt x="8056" y="10920"/>
                  <a:pt x="8368" y="10788"/>
                  <a:pt x="8664" y="10630"/>
                </a:cubicBezTo>
                <a:lnTo>
                  <a:pt x="8803" y="10769"/>
                </a:lnTo>
                <a:cubicBezTo>
                  <a:pt x="9348" y="11312"/>
                  <a:pt x="10233" y="11312"/>
                  <a:pt x="10777" y="10769"/>
                </a:cubicBezTo>
                <a:lnTo>
                  <a:pt x="10819" y="10728"/>
                </a:lnTo>
                <a:cubicBezTo>
                  <a:pt x="11364" y="10185"/>
                  <a:pt x="11364" y="9304"/>
                  <a:pt x="10819" y="8761"/>
                </a:cubicBezTo>
                <a:lnTo>
                  <a:pt x="10673" y="8616"/>
                </a:lnTo>
                <a:cubicBezTo>
                  <a:pt x="10828" y="8324"/>
                  <a:pt x="10956" y="8017"/>
                  <a:pt x="11051" y="7694"/>
                </a:cubicBezTo>
                <a:lnTo>
                  <a:pt x="11211" y="7694"/>
                </a:lnTo>
                <a:cubicBezTo>
                  <a:pt x="11982" y="7694"/>
                  <a:pt x="12607" y="7071"/>
                  <a:pt x="12607" y="6304"/>
                </a:cubicBezTo>
                <a:lnTo>
                  <a:pt x="12607" y="6245"/>
                </a:lnTo>
                <a:cubicBezTo>
                  <a:pt x="12607" y="5477"/>
                  <a:pt x="11982" y="4855"/>
                  <a:pt x="11212" y="4855"/>
                </a:cubicBezTo>
                <a:close/>
                <a:moveTo>
                  <a:pt x="6337" y="8498"/>
                </a:moveTo>
                <a:cubicBezTo>
                  <a:pt x="5130" y="8498"/>
                  <a:pt x="4152" y="7524"/>
                  <a:pt x="4152" y="6323"/>
                </a:cubicBezTo>
                <a:cubicBezTo>
                  <a:pt x="4152" y="5120"/>
                  <a:pt x="5130" y="4146"/>
                  <a:pt x="6337" y="4146"/>
                </a:cubicBezTo>
                <a:cubicBezTo>
                  <a:pt x="7544" y="4146"/>
                  <a:pt x="8521" y="5120"/>
                  <a:pt x="8521" y="6323"/>
                </a:cubicBezTo>
                <a:cubicBezTo>
                  <a:pt x="8521" y="7524"/>
                  <a:pt x="7544" y="8498"/>
                  <a:pt x="6337" y="8498"/>
                </a:cubicBezTo>
                <a:close/>
                <a:moveTo>
                  <a:pt x="6337" y="8498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2" name="iconfont-1187-868118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6866304" y="4644906"/>
            <a:ext cx="565985" cy="609685"/>
          </a:xfrm>
          <a:custGeom>
            <a:avLst/>
            <a:gdLst>
              <a:gd name="T0" fmla="*/ 10712 w 11708"/>
              <a:gd name="T1" fmla="*/ 21 h 12613"/>
              <a:gd name="T2" fmla="*/ 10456 w 11708"/>
              <a:gd name="T3" fmla="*/ 20 h 12613"/>
              <a:gd name="T4" fmla="*/ 10325 w 11708"/>
              <a:gd name="T5" fmla="*/ 47 h 12613"/>
              <a:gd name="T6" fmla="*/ 9395 w 11708"/>
              <a:gd name="T7" fmla="*/ 1216 h 12613"/>
              <a:gd name="T8" fmla="*/ 8433 w 11708"/>
              <a:gd name="T9" fmla="*/ 976 h 12613"/>
              <a:gd name="T10" fmla="*/ 7046 w 11708"/>
              <a:gd name="T11" fmla="*/ 1083 h 12613"/>
              <a:gd name="T12" fmla="*/ 4358 w 11708"/>
              <a:gd name="T13" fmla="*/ 2553 h 12613"/>
              <a:gd name="T14" fmla="*/ 3333 w 11708"/>
              <a:gd name="T15" fmla="*/ 3342 h 12613"/>
              <a:gd name="T16" fmla="*/ 1854 w 11708"/>
              <a:gd name="T17" fmla="*/ 3755 h 12613"/>
              <a:gd name="T18" fmla="*/ 728 w 11708"/>
              <a:gd name="T19" fmla="*/ 4023 h 12613"/>
              <a:gd name="T20" fmla="*/ 53 w 11708"/>
              <a:gd name="T21" fmla="*/ 4850 h 12613"/>
              <a:gd name="T22" fmla="*/ 32 w 11708"/>
              <a:gd name="T23" fmla="*/ 4916 h 12613"/>
              <a:gd name="T24" fmla="*/ 14 w 11708"/>
              <a:gd name="T25" fmla="*/ 4929 h 12613"/>
              <a:gd name="T26" fmla="*/ 0 w 11708"/>
              <a:gd name="T27" fmla="*/ 5056 h 12613"/>
              <a:gd name="T28" fmla="*/ 0 w 11708"/>
              <a:gd name="T29" fmla="*/ 5084 h 12613"/>
              <a:gd name="T30" fmla="*/ 0 w 11708"/>
              <a:gd name="T31" fmla="*/ 5282 h 12613"/>
              <a:gd name="T32" fmla="*/ 0 w 11708"/>
              <a:gd name="T33" fmla="*/ 5311 h 12613"/>
              <a:gd name="T34" fmla="*/ 15 w 11708"/>
              <a:gd name="T35" fmla="*/ 5466 h 12613"/>
              <a:gd name="T36" fmla="*/ 32 w 11708"/>
              <a:gd name="T37" fmla="*/ 5479 h 12613"/>
              <a:gd name="T38" fmla="*/ 320 w 11708"/>
              <a:gd name="T39" fmla="*/ 6494 h 12613"/>
              <a:gd name="T40" fmla="*/ 1657 w 11708"/>
              <a:gd name="T41" fmla="*/ 8578 h 12613"/>
              <a:gd name="T42" fmla="*/ 4450 w 11708"/>
              <a:gd name="T43" fmla="*/ 10985 h 12613"/>
              <a:gd name="T44" fmla="*/ 6401 w 11708"/>
              <a:gd name="T45" fmla="*/ 11632 h 12613"/>
              <a:gd name="T46" fmla="*/ 7491 w 11708"/>
              <a:gd name="T47" fmla="*/ 11224 h 12613"/>
              <a:gd name="T48" fmla="*/ 7750 w 11708"/>
              <a:gd name="T49" fmla="*/ 10617 h 12613"/>
              <a:gd name="T50" fmla="*/ 8144 w 11708"/>
              <a:gd name="T51" fmla="*/ 9057 h 12613"/>
              <a:gd name="T52" fmla="*/ 8945 w 11708"/>
              <a:gd name="T53" fmla="*/ 7679 h 12613"/>
              <a:gd name="T54" fmla="*/ 10341 w 11708"/>
              <a:gd name="T55" fmla="*/ 5606 h 12613"/>
              <a:gd name="T56" fmla="*/ 10610 w 11708"/>
              <a:gd name="T57" fmla="*/ 2746 h 12613"/>
              <a:gd name="T58" fmla="*/ 10473 w 11708"/>
              <a:gd name="T59" fmla="*/ 2318 h 12613"/>
              <a:gd name="T60" fmla="*/ 11658 w 11708"/>
              <a:gd name="T61" fmla="*/ 1351 h 12613"/>
              <a:gd name="T62" fmla="*/ 11683 w 11708"/>
              <a:gd name="T63" fmla="*/ 1246 h 12613"/>
              <a:gd name="T64" fmla="*/ 11683 w 11708"/>
              <a:gd name="T65" fmla="*/ 1001 h 12613"/>
              <a:gd name="T66" fmla="*/ 10712 w 11708"/>
              <a:gd name="T67" fmla="*/ 21 h 12613"/>
              <a:gd name="T68" fmla="*/ 8713 w 11708"/>
              <a:gd name="T69" fmla="*/ 2115 h 12613"/>
              <a:gd name="T70" fmla="*/ 6525 w 11708"/>
              <a:gd name="T71" fmla="*/ 3424 h 12613"/>
              <a:gd name="T72" fmla="*/ 4830 w 11708"/>
              <a:gd name="T73" fmla="*/ 5301 h 12613"/>
              <a:gd name="T74" fmla="*/ 2957 w 11708"/>
              <a:gd name="T75" fmla="*/ 6660 h 12613"/>
              <a:gd name="T76" fmla="*/ 2478 w 11708"/>
              <a:gd name="T77" fmla="*/ 6777 h 12613"/>
              <a:gd name="T78" fmla="*/ 2124 w 11708"/>
              <a:gd name="T79" fmla="*/ 6695 h 12613"/>
              <a:gd name="T80" fmla="*/ 1497 w 11708"/>
              <a:gd name="T81" fmla="*/ 5850 h 12613"/>
              <a:gd name="T82" fmla="*/ 1467 w 11708"/>
              <a:gd name="T83" fmla="*/ 5684 h 12613"/>
              <a:gd name="T84" fmla="*/ 1554 w 11708"/>
              <a:gd name="T85" fmla="*/ 5585 h 12613"/>
              <a:gd name="T86" fmla="*/ 3506 w 11708"/>
              <a:gd name="T87" fmla="*/ 5044 h 12613"/>
              <a:gd name="T88" fmla="*/ 5285 w 11708"/>
              <a:gd name="T89" fmla="*/ 3681 h 12613"/>
              <a:gd name="T90" fmla="*/ 6672 w 11708"/>
              <a:gd name="T91" fmla="*/ 2456 h 12613"/>
              <a:gd name="T92" fmla="*/ 8576 w 11708"/>
              <a:gd name="T93" fmla="*/ 2025 h 12613"/>
              <a:gd name="T94" fmla="*/ 8712 w 11708"/>
              <a:gd name="T95" fmla="*/ 2060 h 12613"/>
              <a:gd name="T96" fmla="*/ 8713 w 11708"/>
              <a:gd name="T97" fmla="*/ 2115 h 12613"/>
              <a:gd name="T98" fmla="*/ 10542 w 11708"/>
              <a:gd name="T99" fmla="*/ 1734 h 12613"/>
              <a:gd name="T100" fmla="*/ 9969 w 11708"/>
              <a:gd name="T101" fmla="*/ 1170 h 12613"/>
              <a:gd name="T102" fmla="*/ 10533 w 11708"/>
              <a:gd name="T103" fmla="*/ 598 h 12613"/>
              <a:gd name="T104" fmla="*/ 11105 w 11708"/>
              <a:gd name="T105" fmla="*/ 1161 h 12613"/>
              <a:gd name="T106" fmla="*/ 10542 w 11708"/>
              <a:gd name="T107" fmla="*/ 1734 h 12613"/>
              <a:gd name="T108" fmla="*/ 4679 w 11708"/>
              <a:gd name="T109" fmla="*/ 11663 h 12613"/>
              <a:gd name="T110" fmla="*/ 3078 w 11708"/>
              <a:gd name="T111" fmla="*/ 10636 h 12613"/>
              <a:gd name="T112" fmla="*/ 2902 w 11708"/>
              <a:gd name="T113" fmla="*/ 10642 h 12613"/>
              <a:gd name="T114" fmla="*/ 2568 w 11708"/>
              <a:gd name="T115" fmla="*/ 11810 h 12613"/>
              <a:gd name="T116" fmla="*/ 3422 w 11708"/>
              <a:gd name="T117" fmla="*/ 12610 h 12613"/>
              <a:gd name="T118" fmla="*/ 3848 w 11708"/>
              <a:gd name="T119" fmla="*/ 12613 h 12613"/>
              <a:gd name="T120" fmla="*/ 4739 w 11708"/>
              <a:gd name="T121" fmla="*/ 11817 h 12613"/>
              <a:gd name="T122" fmla="*/ 4679 w 11708"/>
              <a:gd name="T123" fmla="*/ 11663 h 12613"/>
              <a:gd name="T124" fmla="*/ 4679 w 11708"/>
              <a:gd name="T125" fmla="*/ 11663 h 1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708" h="12613">
                <a:moveTo>
                  <a:pt x="10712" y="21"/>
                </a:moveTo>
                <a:cubicBezTo>
                  <a:pt x="10627" y="18"/>
                  <a:pt x="10542" y="19"/>
                  <a:pt x="10456" y="20"/>
                </a:cubicBezTo>
                <a:cubicBezTo>
                  <a:pt x="10427" y="66"/>
                  <a:pt x="10358" y="9"/>
                  <a:pt x="10325" y="47"/>
                </a:cubicBezTo>
                <a:cubicBezTo>
                  <a:pt x="9728" y="203"/>
                  <a:pt x="9429" y="599"/>
                  <a:pt x="9395" y="1216"/>
                </a:cubicBezTo>
                <a:cubicBezTo>
                  <a:pt x="9078" y="1094"/>
                  <a:pt x="8763" y="1010"/>
                  <a:pt x="8433" y="976"/>
                </a:cubicBezTo>
                <a:cubicBezTo>
                  <a:pt x="7963" y="927"/>
                  <a:pt x="7502" y="974"/>
                  <a:pt x="7046" y="1083"/>
                </a:cubicBezTo>
                <a:cubicBezTo>
                  <a:pt x="6018" y="1331"/>
                  <a:pt x="5143" y="1861"/>
                  <a:pt x="4358" y="2553"/>
                </a:cubicBezTo>
                <a:cubicBezTo>
                  <a:pt x="4034" y="2839"/>
                  <a:pt x="3739" y="3160"/>
                  <a:pt x="3333" y="3342"/>
                </a:cubicBezTo>
                <a:cubicBezTo>
                  <a:pt x="2859" y="3553"/>
                  <a:pt x="2356" y="3651"/>
                  <a:pt x="1854" y="3755"/>
                </a:cubicBezTo>
                <a:cubicBezTo>
                  <a:pt x="1476" y="3833"/>
                  <a:pt x="1095" y="3895"/>
                  <a:pt x="728" y="4023"/>
                </a:cubicBezTo>
                <a:cubicBezTo>
                  <a:pt x="331" y="4162"/>
                  <a:pt x="116" y="4442"/>
                  <a:pt x="53" y="4850"/>
                </a:cubicBezTo>
                <a:cubicBezTo>
                  <a:pt x="50" y="4873"/>
                  <a:pt x="39" y="4894"/>
                  <a:pt x="32" y="4916"/>
                </a:cubicBezTo>
                <a:cubicBezTo>
                  <a:pt x="26" y="4925"/>
                  <a:pt x="20" y="4930"/>
                  <a:pt x="14" y="4929"/>
                </a:cubicBezTo>
                <a:cubicBezTo>
                  <a:pt x="9" y="4971"/>
                  <a:pt x="26" y="5016"/>
                  <a:pt x="0" y="5056"/>
                </a:cubicBezTo>
                <a:lnTo>
                  <a:pt x="0" y="5084"/>
                </a:lnTo>
                <a:cubicBezTo>
                  <a:pt x="22" y="5150"/>
                  <a:pt x="22" y="5216"/>
                  <a:pt x="0" y="5282"/>
                </a:cubicBezTo>
                <a:lnTo>
                  <a:pt x="0" y="5311"/>
                </a:lnTo>
                <a:cubicBezTo>
                  <a:pt x="28" y="5360"/>
                  <a:pt x="8" y="5415"/>
                  <a:pt x="15" y="5466"/>
                </a:cubicBezTo>
                <a:cubicBezTo>
                  <a:pt x="20" y="5466"/>
                  <a:pt x="26" y="5470"/>
                  <a:pt x="32" y="5479"/>
                </a:cubicBezTo>
                <a:cubicBezTo>
                  <a:pt x="100" y="5825"/>
                  <a:pt x="182" y="6167"/>
                  <a:pt x="320" y="6494"/>
                </a:cubicBezTo>
                <a:cubicBezTo>
                  <a:pt x="644" y="7267"/>
                  <a:pt x="1112" y="7948"/>
                  <a:pt x="1657" y="8578"/>
                </a:cubicBezTo>
                <a:cubicBezTo>
                  <a:pt x="2469" y="9518"/>
                  <a:pt x="3370" y="10357"/>
                  <a:pt x="4450" y="10985"/>
                </a:cubicBezTo>
                <a:cubicBezTo>
                  <a:pt x="5053" y="11336"/>
                  <a:pt x="5689" y="11607"/>
                  <a:pt x="6401" y="11632"/>
                </a:cubicBezTo>
                <a:cubicBezTo>
                  <a:pt x="6815" y="11647"/>
                  <a:pt x="7216" y="11591"/>
                  <a:pt x="7491" y="11224"/>
                </a:cubicBezTo>
                <a:cubicBezTo>
                  <a:pt x="7625" y="11045"/>
                  <a:pt x="7691" y="10831"/>
                  <a:pt x="7750" y="10617"/>
                </a:cubicBezTo>
                <a:cubicBezTo>
                  <a:pt x="7892" y="10100"/>
                  <a:pt x="7986" y="9571"/>
                  <a:pt x="8144" y="9057"/>
                </a:cubicBezTo>
                <a:cubicBezTo>
                  <a:pt x="8305" y="8535"/>
                  <a:pt x="8558" y="8071"/>
                  <a:pt x="8945" y="7679"/>
                </a:cubicBezTo>
                <a:cubicBezTo>
                  <a:pt x="9538" y="7075"/>
                  <a:pt x="10019" y="6392"/>
                  <a:pt x="10341" y="5606"/>
                </a:cubicBezTo>
                <a:cubicBezTo>
                  <a:pt x="10720" y="4681"/>
                  <a:pt x="10862" y="3731"/>
                  <a:pt x="10610" y="2746"/>
                </a:cubicBezTo>
                <a:cubicBezTo>
                  <a:pt x="10573" y="2601"/>
                  <a:pt x="10519" y="2460"/>
                  <a:pt x="10473" y="2318"/>
                </a:cubicBezTo>
                <a:cubicBezTo>
                  <a:pt x="11208" y="2202"/>
                  <a:pt x="11536" y="1935"/>
                  <a:pt x="11658" y="1351"/>
                </a:cubicBezTo>
                <a:cubicBezTo>
                  <a:pt x="11687" y="1326"/>
                  <a:pt x="11649" y="1269"/>
                  <a:pt x="11683" y="1246"/>
                </a:cubicBezTo>
                <a:lnTo>
                  <a:pt x="11683" y="1001"/>
                </a:lnTo>
                <a:cubicBezTo>
                  <a:pt x="11708" y="530"/>
                  <a:pt x="11169" y="0"/>
                  <a:pt x="10712" y="21"/>
                </a:cubicBezTo>
                <a:close/>
                <a:moveTo>
                  <a:pt x="8713" y="2115"/>
                </a:moveTo>
                <a:cubicBezTo>
                  <a:pt x="7823" y="2284"/>
                  <a:pt x="7160" y="2834"/>
                  <a:pt x="6525" y="3424"/>
                </a:cubicBezTo>
                <a:cubicBezTo>
                  <a:pt x="5905" y="3999"/>
                  <a:pt x="5362" y="4646"/>
                  <a:pt x="4830" y="5301"/>
                </a:cubicBezTo>
                <a:cubicBezTo>
                  <a:pt x="4327" y="5921"/>
                  <a:pt x="3724" y="6405"/>
                  <a:pt x="2957" y="6660"/>
                </a:cubicBezTo>
                <a:cubicBezTo>
                  <a:pt x="2802" y="6712"/>
                  <a:pt x="2638" y="6740"/>
                  <a:pt x="2478" y="6777"/>
                </a:cubicBezTo>
                <a:cubicBezTo>
                  <a:pt x="2347" y="6807"/>
                  <a:pt x="2235" y="6776"/>
                  <a:pt x="2124" y="6695"/>
                </a:cubicBezTo>
                <a:cubicBezTo>
                  <a:pt x="1826" y="6477"/>
                  <a:pt x="1597" y="6212"/>
                  <a:pt x="1497" y="5850"/>
                </a:cubicBezTo>
                <a:cubicBezTo>
                  <a:pt x="1482" y="5796"/>
                  <a:pt x="1476" y="5739"/>
                  <a:pt x="1467" y="5684"/>
                </a:cubicBezTo>
                <a:cubicBezTo>
                  <a:pt x="1456" y="5615"/>
                  <a:pt x="1473" y="5584"/>
                  <a:pt x="1554" y="5585"/>
                </a:cubicBezTo>
                <a:cubicBezTo>
                  <a:pt x="2257" y="5596"/>
                  <a:pt x="2897" y="5370"/>
                  <a:pt x="3506" y="5044"/>
                </a:cubicBezTo>
                <a:cubicBezTo>
                  <a:pt x="4172" y="4686"/>
                  <a:pt x="4738" y="4197"/>
                  <a:pt x="5285" y="3681"/>
                </a:cubicBezTo>
                <a:cubicBezTo>
                  <a:pt x="5733" y="3257"/>
                  <a:pt x="6159" y="2807"/>
                  <a:pt x="6672" y="2456"/>
                </a:cubicBezTo>
                <a:cubicBezTo>
                  <a:pt x="7250" y="2059"/>
                  <a:pt x="7882" y="1903"/>
                  <a:pt x="8576" y="2025"/>
                </a:cubicBezTo>
                <a:cubicBezTo>
                  <a:pt x="8622" y="2033"/>
                  <a:pt x="8667" y="2048"/>
                  <a:pt x="8712" y="2060"/>
                </a:cubicBezTo>
                <a:cubicBezTo>
                  <a:pt x="8730" y="2078"/>
                  <a:pt x="8729" y="2096"/>
                  <a:pt x="8713" y="2115"/>
                </a:cubicBezTo>
                <a:close/>
                <a:moveTo>
                  <a:pt x="10542" y="1734"/>
                </a:moveTo>
                <a:cubicBezTo>
                  <a:pt x="10236" y="1738"/>
                  <a:pt x="9974" y="1480"/>
                  <a:pt x="9969" y="1170"/>
                </a:cubicBezTo>
                <a:cubicBezTo>
                  <a:pt x="9965" y="863"/>
                  <a:pt x="10223" y="602"/>
                  <a:pt x="10533" y="598"/>
                </a:cubicBezTo>
                <a:cubicBezTo>
                  <a:pt x="10843" y="595"/>
                  <a:pt x="11101" y="849"/>
                  <a:pt x="11105" y="1161"/>
                </a:cubicBezTo>
                <a:cubicBezTo>
                  <a:pt x="11109" y="1469"/>
                  <a:pt x="10852" y="1730"/>
                  <a:pt x="10542" y="1734"/>
                </a:cubicBezTo>
                <a:close/>
                <a:moveTo>
                  <a:pt x="4679" y="11663"/>
                </a:moveTo>
                <a:cubicBezTo>
                  <a:pt x="4101" y="11390"/>
                  <a:pt x="3575" y="11034"/>
                  <a:pt x="3078" y="10636"/>
                </a:cubicBezTo>
                <a:cubicBezTo>
                  <a:pt x="3007" y="10579"/>
                  <a:pt x="2963" y="10583"/>
                  <a:pt x="2902" y="10642"/>
                </a:cubicBezTo>
                <a:cubicBezTo>
                  <a:pt x="2563" y="10967"/>
                  <a:pt x="2436" y="11355"/>
                  <a:pt x="2568" y="11810"/>
                </a:cubicBezTo>
                <a:cubicBezTo>
                  <a:pt x="2693" y="12243"/>
                  <a:pt x="2998" y="12493"/>
                  <a:pt x="3422" y="12610"/>
                </a:cubicBezTo>
                <a:cubicBezTo>
                  <a:pt x="3564" y="12611"/>
                  <a:pt x="3706" y="12612"/>
                  <a:pt x="3848" y="12613"/>
                </a:cubicBezTo>
                <a:cubicBezTo>
                  <a:pt x="4294" y="12515"/>
                  <a:pt x="4594" y="12254"/>
                  <a:pt x="4739" y="11817"/>
                </a:cubicBezTo>
                <a:cubicBezTo>
                  <a:pt x="4763" y="11744"/>
                  <a:pt x="4760" y="11701"/>
                  <a:pt x="4679" y="11663"/>
                </a:cubicBezTo>
                <a:close/>
                <a:moveTo>
                  <a:pt x="4679" y="11663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文本框 1"/>
          <p:cNvSpPr txBox="1"/>
          <p:nvPr/>
        </p:nvSpPr>
        <p:spPr>
          <a:xfrm>
            <a:off x="1450975" y="1400810"/>
            <a:ext cx="9577705" cy="3169285"/>
          </a:xfrm>
          <a:prstGeom prst="rect">
            <a:avLst/>
          </a:prstGeom>
        </p:spPr>
        <p:txBody>
          <a:bodyPr wrap="square">
            <a:spAutoFit/>
          </a:bodyPr>
          <a:p>
            <a:pPr indent="508000" algn="just" defTabSz="26670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（三）确定救助对象。遵循“户报、村评、乡审”三个步骤确定救助对象。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户报：受灾农户向所在村的村委会提交救助申请，填写详细申请表，说明家庭基本情况、耕地损毁情况、申请救助理由及金额。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村评：村委会组织召开村民代表大会，对申请救助农户进行民主评议。评议过程中，村民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代表充分发表意见，综合考量农户受灾情况、家庭经济状况等因素，确定符合救助条件的农户名单，并登记造册。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乡审：乡镇（街）对各村上报的救助对象名单进行审核。审核内容涵盖农户申请材料的真实性、完整性以及是否符合救助条件等。通过查阅资料、实地走访等方式，对救助对象全面审查，确保救助对象准确无误。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confont-1191-801542"/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500742" y="1743458"/>
            <a:ext cx="474324" cy="609685"/>
          </a:xfrm>
          <a:custGeom>
            <a:avLst/>
            <a:gdLst>
              <a:gd name="T0" fmla="*/ 5989 w 6182"/>
              <a:gd name="T1" fmla="*/ 3179 h 7948"/>
              <a:gd name="T2" fmla="*/ 5023 w 6182"/>
              <a:gd name="T3" fmla="*/ 3179 h 7948"/>
              <a:gd name="T4" fmla="*/ 5023 w 6182"/>
              <a:gd name="T5" fmla="*/ 1987 h 7948"/>
              <a:gd name="T6" fmla="*/ 3091 w 6182"/>
              <a:gd name="T7" fmla="*/ 0 h 7948"/>
              <a:gd name="T8" fmla="*/ 1159 w 6182"/>
              <a:gd name="T9" fmla="*/ 1987 h 7948"/>
              <a:gd name="T10" fmla="*/ 1159 w 6182"/>
              <a:gd name="T11" fmla="*/ 3179 h 7948"/>
              <a:gd name="T12" fmla="*/ 193 w 6182"/>
              <a:gd name="T13" fmla="*/ 3179 h 7948"/>
              <a:gd name="T14" fmla="*/ 0 w 6182"/>
              <a:gd name="T15" fmla="*/ 3378 h 7948"/>
              <a:gd name="T16" fmla="*/ 0 w 6182"/>
              <a:gd name="T17" fmla="*/ 4769 h 7948"/>
              <a:gd name="T18" fmla="*/ 3091 w 6182"/>
              <a:gd name="T19" fmla="*/ 7948 h 7948"/>
              <a:gd name="T20" fmla="*/ 6182 w 6182"/>
              <a:gd name="T21" fmla="*/ 4769 h 7948"/>
              <a:gd name="T22" fmla="*/ 6182 w 6182"/>
              <a:gd name="T23" fmla="*/ 3378 h 7948"/>
              <a:gd name="T24" fmla="*/ 5989 w 6182"/>
              <a:gd name="T25" fmla="*/ 3179 h 7948"/>
              <a:gd name="T26" fmla="*/ 3091 w 6182"/>
              <a:gd name="T27" fmla="*/ 5762 h 7948"/>
              <a:gd name="T28" fmla="*/ 2511 w 6182"/>
              <a:gd name="T29" fmla="*/ 5166 h 7948"/>
              <a:gd name="T30" fmla="*/ 3091 w 6182"/>
              <a:gd name="T31" fmla="*/ 4570 h 7948"/>
              <a:gd name="T32" fmla="*/ 3671 w 6182"/>
              <a:gd name="T33" fmla="*/ 5166 h 7948"/>
              <a:gd name="T34" fmla="*/ 3091 w 6182"/>
              <a:gd name="T35" fmla="*/ 5762 h 7948"/>
              <a:gd name="T36" fmla="*/ 1932 w 6182"/>
              <a:gd name="T37" fmla="*/ 3179 h 7948"/>
              <a:gd name="T38" fmla="*/ 1932 w 6182"/>
              <a:gd name="T39" fmla="*/ 1987 h 7948"/>
              <a:gd name="T40" fmla="*/ 3091 w 6182"/>
              <a:gd name="T41" fmla="*/ 794 h 7948"/>
              <a:gd name="T42" fmla="*/ 4250 w 6182"/>
              <a:gd name="T43" fmla="*/ 1987 h 7948"/>
              <a:gd name="T44" fmla="*/ 4250 w 6182"/>
              <a:gd name="T45" fmla="*/ 3179 h 7948"/>
              <a:gd name="T46" fmla="*/ 1932 w 6182"/>
              <a:gd name="T47" fmla="*/ 3179 h 7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2" h="7948">
                <a:moveTo>
                  <a:pt x="5989" y="3179"/>
                </a:moveTo>
                <a:lnTo>
                  <a:pt x="5023" y="3179"/>
                </a:lnTo>
                <a:lnTo>
                  <a:pt x="5023" y="1987"/>
                </a:lnTo>
                <a:cubicBezTo>
                  <a:pt x="5023" y="891"/>
                  <a:pt x="4156" y="0"/>
                  <a:pt x="3091" y="0"/>
                </a:cubicBezTo>
                <a:cubicBezTo>
                  <a:pt x="2026" y="0"/>
                  <a:pt x="1159" y="891"/>
                  <a:pt x="1159" y="1987"/>
                </a:cubicBezTo>
                <a:lnTo>
                  <a:pt x="1159" y="3179"/>
                </a:lnTo>
                <a:lnTo>
                  <a:pt x="193" y="3179"/>
                </a:lnTo>
                <a:cubicBezTo>
                  <a:pt x="87" y="3179"/>
                  <a:pt x="0" y="3269"/>
                  <a:pt x="0" y="3378"/>
                </a:cubicBezTo>
                <a:lnTo>
                  <a:pt x="0" y="4769"/>
                </a:lnTo>
                <a:cubicBezTo>
                  <a:pt x="0" y="6525"/>
                  <a:pt x="1384" y="7948"/>
                  <a:pt x="3091" y="7948"/>
                </a:cubicBezTo>
                <a:cubicBezTo>
                  <a:pt x="4798" y="7948"/>
                  <a:pt x="6182" y="6525"/>
                  <a:pt x="6182" y="4769"/>
                </a:cubicBezTo>
                <a:lnTo>
                  <a:pt x="6182" y="3378"/>
                </a:lnTo>
                <a:cubicBezTo>
                  <a:pt x="6182" y="3269"/>
                  <a:pt x="6095" y="3179"/>
                  <a:pt x="5989" y="3179"/>
                </a:cubicBezTo>
                <a:close/>
                <a:moveTo>
                  <a:pt x="3091" y="5762"/>
                </a:moveTo>
                <a:cubicBezTo>
                  <a:pt x="2771" y="5762"/>
                  <a:pt x="2511" y="5496"/>
                  <a:pt x="2511" y="5166"/>
                </a:cubicBezTo>
                <a:cubicBezTo>
                  <a:pt x="2511" y="4837"/>
                  <a:pt x="2771" y="4570"/>
                  <a:pt x="3091" y="4570"/>
                </a:cubicBezTo>
                <a:cubicBezTo>
                  <a:pt x="3411" y="4570"/>
                  <a:pt x="3671" y="4837"/>
                  <a:pt x="3671" y="5166"/>
                </a:cubicBezTo>
                <a:cubicBezTo>
                  <a:pt x="3671" y="5496"/>
                  <a:pt x="3411" y="5762"/>
                  <a:pt x="3091" y="5762"/>
                </a:cubicBezTo>
                <a:close/>
                <a:moveTo>
                  <a:pt x="1932" y="3179"/>
                </a:moveTo>
                <a:lnTo>
                  <a:pt x="1932" y="1987"/>
                </a:lnTo>
                <a:cubicBezTo>
                  <a:pt x="1932" y="1329"/>
                  <a:pt x="2452" y="794"/>
                  <a:pt x="3091" y="794"/>
                </a:cubicBezTo>
                <a:cubicBezTo>
                  <a:pt x="3730" y="794"/>
                  <a:pt x="4250" y="1329"/>
                  <a:pt x="4250" y="1987"/>
                </a:cubicBezTo>
                <a:lnTo>
                  <a:pt x="4250" y="3179"/>
                </a:lnTo>
                <a:lnTo>
                  <a:pt x="1932" y="3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0" name="iconfont-1187-868110"/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2187153" y="4687215"/>
            <a:ext cx="609685" cy="587960"/>
          </a:xfrm>
          <a:custGeom>
            <a:avLst/>
            <a:gdLst>
              <a:gd name="T0" fmla="*/ 11888 w 12803"/>
              <a:gd name="T1" fmla="*/ 0 h 12345"/>
              <a:gd name="T2" fmla="*/ 914 w 12803"/>
              <a:gd name="T3" fmla="*/ 0 h 12345"/>
              <a:gd name="T4" fmla="*/ 0 w 12803"/>
              <a:gd name="T5" fmla="*/ 914 h 12345"/>
              <a:gd name="T6" fmla="*/ 0 w 12803"/>
              <a:gd name="T7" fmla="*/ 8687 h 12345"/>
              <a:gd name="T8" fmla="*/ 914 w 12803"/>
              <a:gd name="T9" fmla="*/ 9602 h 12345"/>
              <a:gd name="T10" fmla="*/ 3201 w 12803"/>
              <a:gd name="T11" fmla="*/ 9602 h 12345"/>
              <a:gd name="T12" fmla="*/ 3201 w 12803"/>
              <a:gd name="T13" fmla="*/ 12345 h 12345"/>
              <a:gd name="T14" fmla="*/ 8230 w 12803"/>
              <a:gd name="T15" fmla="*/ 9602 h 12345"/>
              <a:gd name="T16" fmla="*/ 11888 w 12803"/>
              <a:gd name="T17" fmla="*/ 9602 h 12345"/>
              <a:gd name="T18" fmla="*/ 12803 w 12803"/>
              <a:gd name="T19" fmla="*/ 8687 h 12345"/>
              <a:gd name="T20" fmla="*/ 12803 w 12803"/>
              <a:gd name="T21" fmla="*/ 914 h 12345"/>
              <a:gd name="T22" fmla="*/ 11888 w 12803"/>
              <a:gd name="T23" fmla="*/ 0 h 12345"/>
              <a:gd name="T24" fmla="*/ 3201 w 12803"/>
              <a:gd name="T25" fmla="*/ 5487 h 12345"/>
              <a:gd name="T26" fmla="*/ 2286 w 12803"/>
              <a:gd name="T27" fmla="*/ 4572 h 12345"/>
              <a:gd name="T28" fmla="*/ 3201 w 12803"/>
              <a:gd name="T29" fmla="*/ 3658 h 12345"/>
              <a:gd name="T30" fmla="*/ 4115 w 12803"/>
              <a:gd name="T31" fmla="*/ 4572 h 12345"/>
              <a:gd name="T32" fmla="*/ 3201 w 12803"/>
              <a:gd name="T33" fmla="*/ 5487 h 12345"/>
              <a:gd name="T34" fmla="*/ 6401 w 12803"/>
              <a:gd name="T35" fmla="*/ 5487 h 12345"/>
              <a:gd name="T36" fmla="*/ 5487 w 12803"/>
              <a:gd name="T37" fmla="*/ 4572 h 12345"/>
              <a:gd name="T38" fmla="*/ 6401 w 12803"/>
              <a:gd name="T39" fmla="*/ 3658 h 12345"/>
              <a:gd name="T40" fmla="*/ 7316 w 12803"/>
              <a:gd name="T41" fmla="*/ 4572 h 12345"/>
              <a:gd name="T42" fmla="*/ 6401 w 12803"/>
              <a:gd name="T43" fmla="*/ 5487 h 12345"/>
              <a:gd name="T44" fmla="*/ 9602 w 12803"/>
              <a:gd name="T45" fmla="*/ 5487 h 12345"/>
              <a:gd name="T46" fmla="*/ 8687 w 12803"/>
              <a:gd name="T47" fmla="*/ 4572 h 12345"/>
              <a:gd name="T48" fmla="*/ 9602 w 12803"/>
              <a:gd name="T49" fmla="*/ 3658 h 12345"/>
              <a:gd name="T50" fmla="*/ 10516 w 12803"/>
              <a:gd name="T51" fmla="*/ 4572 h 12345"/>
              <a:gd name="T52" fmla="*/ 9602 w 12803"/>
              <a:gd name="T53" fmla="*/ 5487 h 12345"/>
              <a:gd name="T54" fmla="*/ 9602 w 12803"/>
              <a:gd name="T55" fmla="*/ 5487 h 1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03" h="12345">
                <a:moveTo>
                  <a:pt x="11888" y="0"/>
                </a:moveTo>
                <a:lnTo>
                  <a:pt x="914" y="0"/>
                </a:lnTo>
                <a:cubicBezTo>
                  <a:pt x="409" y="0"/>
                  <a:pt x="0" y="409"/>
                  <a:pt x="0" y="914"/>
                </a:cubicBezTo>
                <a:lnTo>
                  <a:pt x="0" y="8687"/>
                </a:lnTo>
                <a:cubicBezTo>
                  <a:pt x="0" y="9193"/>
                  <a:pt x="409" y="9602"/>
                  <a:pt x="914" y="9602"/>
                </a:cubicBezTo>
                <a:lnTo>
                  <a:pt x="3201" y="9602"/>
                </a:lnTo>
                <a:lnTo>
                  <a:pt x="3201" y="12345"/>
                </a:lnTo>
                <a:lnTo>
                  <a:pt x="8230" y="9602"/>
                </a:lnTo>
                <a:lnTo>
                  <a:pt x="11888" y="9602"/>
                </a:lnTo>
                <a:cubicBezTo>
                  <a:pt x="12393" y="9602"/>
                  <a:pt x="12803" y="9193"/>
                  <a:pt x="12803" y="8687"/>
                </a:cubicBezTo>
                <a:lnTo>
                  <a:pt x="12803" y="914"/>
                </a:lnTo>
                <a:cubicBezTo>
                  <a:pt x="12803" y="409"/>
                  <a:pt x="12393" y="0"/>
                  <a:pt x="11888" y="0"/>
                </a:cubicBezTo>
                <a:close/>
                <a:moveTo>
                  <a:pt x="3201" y="5487"/>
                </a:moveTo>
                <a:cubicBezTo>
                  <a:pt x="2695" y="5487"/>
                  <a:pt x="2286" y="5077"/>
                  <a:pt x="2286" y="4572"/>
                </a:cubicBezTo>
                <a:cubicBezTo>
                  <a:pt x="2286" y="4067"/>
                  <a:pt x="2695" y="3658"/>
                  <a:pt x="3201" y="3658"/>
                </a:cubicBezTo>
                <a:cubicBezTo>
                  <a:pt x="3706" y="3658"/>
                  <a:pt x="4115" y="4067"/>
                  <a:pt x="4115" y="4572"/>
                </a:cubicBezTo>
                <a:cubicBezTo>
                  <a:pt x="4115" y="5077"/>
                  <a:pt x="3706" y="5487"/>
                  <a:pt x="3201" y="5487"/>
                </a:cubicBezTo>
                <a:close/>
                <a:moveTo>
                  <a:pt x="6401" y="5487"/>
                </a:moveTo>
                <a:cubicBezTo>
                  <a:pt x="5896" y="5487"/>
                  <a:pt x="5487" y="5077"/>
                  <a:pt x="5487" y="4572"/>
                </a:cubicBezTo>
                <a:cubicBezTo>
                  <a:pt x="5487" y="4067"/>
                  <a:pt x="5896" y="3658"/>
                  <a:pt x="6401" y="3658"/>
                </a:cubicBezTo>
                <a:cubicBezTo>
                  <a:pt x="6907" y="3658"/>
                  <a:pt x="7316" y="4067"/>
                  <a:pt x="7316" y="4572"/>
                </a:cubicBezTo>
                <a:cubicBezTo>
                  <a:pt x="7316" y="5077"/>
                  <a:pt x="6907" y="5487"/>
                  <a:pt x="6401" y="5487"/>
                </a:cubicBezTo>
                <a:close/>
                <a:moveTo>
                  <a:pt x="9602" y="5487"/>
                </a:moveTo>
                <a:cubicBezTo>
                  <a:pt x="9097" y="5487"/>
                  <a:pt x="8687" y="5077"/>
                  <a:pt x="8687" y="4572"/>
                </a:cubicBezTo>
                <a:cubicBezTo>
                  <a:pt x="8687" y="4067"/>
                  <a:pt x="9097" y="3658"/>
                  <a:pt x="9602" y="3658"/>
                </a:cubicBezTo>
                <a:cubicBezTo>
                  <a:pt x="10107" y="3658"/>
                  <a:pt x="10516" y="4067"/>
                  <a:pt x="10516" y="4572"/>
                </a:cubicBezTo>
                <a:cubicBezTo>
                  <a:pt x="10516" y="5077"/>
                  <a:pt x="10107" y="5487"/>
                  <a:pt x="9602" y="5487"/>
                </a:cubicBezTo>
                <a:close/>
                <a:moveTo>
                  <a:pt x="9602" y="5487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1" name="iconfont-1187-868319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9018645" y="1782669"/>
            <a:ext cx="609685" cy="609181"/>
          </a:xfrm>
          <a:custGeom>
            <a:avLst/>
            <a:gdLst>
              <a:gd name="T0" fmla="*/ 11212 w 12607"/>
              <a:gd name="T1" fmla="*/ 4855 h 12594"/>
              <a:gd name="T2" fmla="*/ 11019 w 12607"/>
              <a:gd name="T3" fmla="*/ 4855 h 12594"/>
              <a:gd name="T4" fmla="*/ 10644 w 12607"/>
              <a:gd name="T5" fmla="*/ 3981 h 12594"/>
              <a:gd name="T6" fmla="*/ 10796 w 12607"/>
              <a:gd name="T7" fmla="*/ 3830 h 12594"/>
              <a:gd name="T8" fmla="*/ 10796 w 12607"/>
              <a:gd name="T9" fmla="*/ 1864 h 12594"/>
              <a:gd name="T10" fmla="*/ 10755 w 12607"/>
              <a:gd name="T11" fmla="*/ 1823 h 12594"/>
              <a:gd name="T12" fmla="*/ 8781 w 12607"/>
              <a:gd name="T13" fmla="*/ 1823 h 12594"/>
              <a:gd name="T14" fmla="*/ 8611 w 12607"/>
              <a:gd name="T15" fmla="*/ 1992 h 12594"/>
              <a:gd name="T16" fmla="*/ 7729 w 12607"/>
              <a:gd name="T17" fmla="*/ 1634 h 12594"/>
              <a:gd name="T18" fmla="*/ 7729 w 12607"/>
              <a:gd name="T19" fmla="*/ 1390 h 12594"/>
              <a:gd name="T20" fmla="*/ 6333 w 12607"/>
              <a:gd name="T21" fmla="*/ 0 h 12594"/>
              <a:gd name="T22" fmla="*/ 6274 w 12607"/>
              <a:gd name="T23" fmla="*/ 0 h 12594"/>
              <a:gd name="T24" fmla="*/ 4878 w 12607"/>
              <a:gd name="T25" fmla="*/ 1390 h 12594"/>
              <a:gd name="T26" fmla="*/ 4878 w 12607"/>
              <a:gd name="T27" fmla="*/ 1652 h 12594"/>
              <a:gd name="T28" fmla="*/ 4033 w 12607"/>
              <a:gd name="T29" fmla="*/ 2003 h 12594"/>
              <a:gd name="T30" fmla="*/ 3852 w 12607"/>
              <a:gd name="T31" fmla="*/ 1823 h 12594"/>
              <a:gd name="T32" fmla="*/ 1878 w 12607"/>
              <a:gd name="T33" fmla="*/ 1823 h 12594"/>
              <a:gd name="T34" fmla="*/ 1837 w 12607"/>
              <a:gd name="T35" fmla="*/ 1864 h 12594"/>
              <a:gd name="T36" fmla="*/ 1837 w 12607"/>
              <a:gd name="T37" fmla="*/ 3830 h 12594"/>
              <a:gd name="T38" fmla="*/ 2012 w 12607"/>
              <a:gd name="T39" fmla="*/ 4004 h 12594"/>
              <a:gd name="T40" fmla="*/ 1650 w 12607"/>
              <a:gd name="T41" fmla="*/ 4855 h 12594"/>
              <a:gd name="T42" fmla="*/ 1396 w 12607"/>
              <a:gd name="T43" fmla="*/ 4855 h 12594"/>
              <a:gd name="T44" fmla="*/ 0 w 12607"/>
              <a:gd name="T45" fmla="*/ 6245 h 12594"/>
              <a:gd name="T46" fmla="*/ 0 w 12607"/>
              <a:gd name="T47" fmla="*/ 6304 h 12594"/>
              <a:gd name="T48" fmla="*/ 1396 w 12607"/>
              <a:gd name="T49" fmla="*/ 7694 h 12594"/>
              <a:gd name="T50" fmla="*/ 1618 w 12607"/>
              <a:gd name="T51" fmla="*/ 7694 h 12594"/>
              <a:gd name="T52" fmla="*/ 1983 w 12607"/>
              <a:gd name="T53" fmla="*/ 8593 h 12594"/>
              <a:gd name="T54" fmla="*/ 1814 w 12607"/>
              <a:gd name="T55" fmla="*/ 8761 h 12594"/>
              <a:gd name="T56" fmla="*/ 1814 w 12607"/>
              <a:gd name="T57" fmla="*/ 10728 h 12594"/>
              <a:gd name="T58" fmla="*/ 1855 w 12607"/>
              <a:gd name="T59" fmla="*/ 10769 h 12594"/>
              <a:gd name="T60" fmla="*/ 3829 w 12607"/>
              <a:gd name="T61" fmla="*/ 10769 h 12594"/>
              <a:gd name="T62" fmla="*/ 3981 w 12607"/>
              <a:gd name="T63" fmla="*/ 10618 h 12594"/>
              <a:gd name="T64" fmla="*/ 4878 w 12607"/>
              <a:gd name="T65" fmla="*/ 10999 h 12594"/>
              <a:gd name="T66" fmla="*/ 4878 w 12607"/>
              <a:gd name="T67" fmla="*/ 11204 h 12594"/>
              <a:gd name="T68" fmla="*/ 6274 w 12607"/>
              <a:gd name="T69" fmla="*/ 12594 h 12594"/>
              <a:gd name="T70" fmla="*/ 6333 w 12607"/>
              <a:gd name="T71" fmla="*/ 12594 h 12594"/>
              <a:gd name="T72" fmla="*/ 7729 w 12607"/>
              <a:gd name="T73" fmla="*/ 11204 h 12594"/>
              <a:gd name="T74" fmla="*/ 7729 w 12607"/>
              <a:gd name="T75" fmla="*/ 11016 h 12594"/>
              <a:gd name="T76" fmla="*/ 8664 w 12607"/>
              <a:gd name="T77" fmla="*/ 10630 h 12594"/>
              <a:gd name="T78" fmla="*/ 8803 w 12607"/>
              <a:gd name="T79" fmla="*/ 10769 h 12594"/>
              <a:gd name="T80" fmla="*/ 10777 w 12607"/>
              <a:gd name="T81" fmla="*/ 10769 h 12594"/>
              <a:gd name="T82" fmla="*/ 10819 w 12607"/>
              <a:gd name="T83" fmla="*/ 10728 h 12594"/>
              <a:gd name="T84" fmla="*/ 10819 w 12607"/>
              <a:gd name="T85" fmla="*/ 8761 h 12594"/>
              <a:gd name="T86" fmla="*/ 10673 w 12607"/>
              <a:gd name="T87" fmla="*/ 8616 h 12594"/>
              <a:gd name="T88" fmla="*/ 11051 w 12607"/>
              <a:gd name="T89" fmla="*/ 7694 h 12594"/>
              <a:gd name="T90" fmla="*/ 11211 w 12607"/>
              <a:gd name="T91" fmla="*/ 7694 h 12594"/>
              <a:gd name="T92" fmla="*/ 12607 w 12607"/>
              <a:gd name="T93" fmla="*/ 6304 h 12594"/>
              <a:gd name="T94" fmla="*/ 12607 w 12607"/>
              <a:gd name="T95" fmla="*/ 6245 h 12594"/>
              <a:gd name="T96" fmla="*/ 11212 w 12607"/>
              <a:gd name="T97" fmla="*/ 4855 h 12594"/>
              <a:gd name="T98" fmla="*/ 6337 w 12607"/>
              <a:gd name="T99" fmla="*/ 8498 h 12594"/>
              <a:gd name="T100" fmla="*/ 4152 w 12607"/>
              <a:gd name="T101" fmla="*/ 6323 h 12594"/>
              <a:gd name="T102" fmla="*/ 6337 w 12607"/>
              <a:gd name="T103" fmla="*/ 4146 h 12594"/>
              <a:gd name="T104" fmla="*/ 8521 w 12607"/>
              <a:gd name="T105" fmla="*/ 6323 h 12594"/>
              <a:gd name="T106" fmla="*/ 6337 w 12607"/>
              <a:gd name="T107" fmla="*/ 8498 h 12594"/>
              <a:gd name="T108" fmla="*/ 6337 w 12607"/>
              <a:gd name="T109" fmla="*/ 8498 h 1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607" h="12594">
                <a:moveTo>
                  <a:pt x="11212" y="4855"/>
                </a:moveTo>
                <a:lnTo>
                  <a:pt x="11019" y="4855"/>
                </a:lnTo>
                <a:cubicBezTo>
                  <a:pt x="10923" y="4550"/>
                  <a:pt x="10796" y="4258"/>
                  <a:pt x="10644" y="3981"/>
                </a:cubicBezTo>
                <a:lnTo>
                  <a:pt x="10796" y="3830"/>
                </a:lnTo>
                <a:cubicBezTo>
                  <a:pt x="11341" y="3287"/>
                  <a:pt x="11341" y="2407"/>
                  <a:pt x="10796" y="1864"/>
                </a:cubicBezTo>
                <a:lnTo>
                  <a:pt x="10755" y="1823"/>
                </a:lnTo>
                <a:cubicBezTo>
                  <a:pt x="10209" y="1279"/>
                  <a:pt x="9326" y="1279"/>
                  <a:pt x="8781" y="1823"/>
                </a:cubicBezTo>
                <a:lnTo>
                  <a:pt x="8611" y="1992"/>
                </a:lnTo>
                <a:cubicBezTo>
                  <a:pt x="8332" y="1846"/>
                  <a:pt x="8037" y="1725"/>
                  <a:pt x="7729" y="1634"/>
                </a:cubicBezTo>
                <a:lnTo>
                  <a:pt x="7729" y="1390"/>
                </a:lnTo>
                <a:cubicBezTo>
                  <a:pt x="7729" y="622"/>
                  <a:pt x="7104" y="0"/>
                  <a:pt x="6333" y="0"/>
                </a:cubicBezTo>
                <a:lnTo>
                  <a:pt x="6274" y="0"/>
                </a:lnTo>
                <a:cubicBezTo>
                  <a:pt x="5503" y="0"/>
                  <a:pt x="4878" y="622"/>
                  <a:pt x="4878" y="1390"/>
                </a:cubicBezTo>
                <a:lnTo>
                  <a:pt x="4878" y="1652"/>
                </a:lnTo>
                <a:cubicBezTo>
                  <a:pt x="4584" y="1742"/>
                  <a:pt x="4301" y="1861"/>
                  <a:pt x="4033" y="2003"/>
                </a:cubicBezTo>
                <a:lnTo>
                  <a:pt x="3852" y="1823"/>
                </a:lnTo>
                <a:cubicBezTo>
                  <a:pt x="3307" y="1280"/>
                  <a:pt x="2423" y="1280"/>
                  <a:pt x="1878" y="1823"/>
                </a:cubicBezTo>
                <a:lnTo>
                  <a:pt x="1837" y="1864"/>
                </a:lnTo>
                <a:cubicBezTo>
                  <a:pt x="1292" y="2407"/>
                  <a:pt x="1292" y="3287"/>
                  <a:pt x="1837" y="3830"/>
                </a:cubicBezTo>
                <a:lnTo>
                  <a:pt x="2012" y="4004"/>
                </a:lnTo>
                <a:cubicBezTo>
                  <a:pt x="1865" y="4274"/>
                  <a:pt x="1743" y="4558"/>
                  <a:pt x="1650" y="4855"/>
                </a:cubicBezTo>
                <a:lnTo>
                  <a:pt x="1396" y="4855"/>
                </a:lnTo>
                <a:cubicBezTo>
                  <a:pt x="625" y="4855"/>
                  <a:pt x="0" y="5478"/>
                  <a:pt x="0" y="6245"/>
                </a:cubicBezTo>
                <a:lnTo>
                  <a:pt x="0" y="6304"/>
                </a:lnTo>
                <a:cubicBezTo>
                  <a:pt x="0" y="7072"/>
                  <a:pt x="625" y="7694"/>
                  <a:pt x="1396" y="7694"/>
                </a:cubicBezTo>
                <a:lnTo>
                  <a:pt x="1618" y="7694"/>
                </a:lnTo>
                <a:cubicBezTo>
                  <a:pt x="1710" y="8008"/>
                  <a:pt x="1833" y="8308"/>
                  <a:pt x="1983" y="8593"/>
                </a:cubicBezTo>
                <a:lnTo>
                  <a:pt x="1814" y="8761"/>
                </a:lnTo>
                <a:cubicBezTo>
                  <a:pt x="1269" y="9304"/>
                  <a:pt x="1269" y="10185"/>
                  <a:pt x="1814" y="10728"/>
                </a:cubicBezTo>
                <a:lnTo>
                  <a:pt x="1855" y="10769"/>
                </a:lnTo>
                <a:cubicBezTo>
                  <a:pt x="2400" y="11312"/>
                  <a:pt x="3284" y="11312"/>
                  <a:pt x="3829" y="10769"/>
                </a:cubicBezTo>
                <a:lnTo>
                  <a:pt x="3981" y="10618"/>
                </a:lnTo>
                <a:cubicBezTo>
                  <a:pt x="4264" y="10773"/>
                  <a:pt x="4564" y="10902"/>
                  <a:pt x="4878" y="10999"/>
                </a:cubicBezTo>
                <a:lnTo>
                  <a:pt x="4878" y="11204"/>
                </a:lnTo>
                <a:cubicBezTo>
                  <a:pt x="4878" y="11972"/>
                  <a:pt x="5503" y="12594"/>
                  <a:pt x="6274" y="12594"/>
                </a:cubicBezTo>
                <a:lnTo>
                  <a:pt x="6333" y="12594"/>
                </a:lnTo>
                <a:cubicBezTo>
                  <a:pt x="7104" y="12594"/>
                  <a:pt x="7729" y="11972"/>
                  <a:pt x="7729" y="11204"/>
                </a:cubicBezTo>
                <a:lnTo>
                  <a:pt x="7729" y="11016"/>
                </a:lnTo>
                <a:cubicBezTo>
                  <a:pt x="8056" y="10920"/>
                  <a:pt x="8368" y="10788"/>
                  <a:pt x="8664" y="10630"/>
                </a:cubicBezTo>
                <a:lnTo>
                  <a:pt x="8803" y="10769"/>
                </a:lnTo>
                <a:cubicBezTo>
                  <a:pt x="9348" y="11312"/>
                  <a:pt x="10233" y="11312"/>
                  <a:pt x="10777" y="10769"/>
                </a:cubicBezTo>
                <a:lnTo>
                  <a:pt x="10819" y="10728"/>
                </a:lnTo>
                <a:cubicBezTo>
                  <a:pt x="11364" y="10185"/>
                  <a:pt x="11364" y="9304"/>
                  <a:pt x="10819" y="8761"/>
                </a:cubicBezTo>
                <a:lnTo>
                  <a:pt x="10673" y="8616"/>
                </a:lnTo>
                <a:cubicBezTo>
                  <a:pt x="10828" y="8324"/>
                  <a:pt x="10956" y="8017"/>
                  <a:pt x="11051" y="7694"/>
                </a:cubicBezTo>
                <a:lnTo>
                  <a:pt x="11211" y="7694"/>
                </a:lnTo>
                <a:cubicBezTo>
                  <a:pt x="11982" y="7694"/>
                  <a:pt x="12607" y="7071"/>
                  <a:pt x="12607" y="6304"/>
                </a:cubicBezTo>
                <a:lnTo>
                  <a:pt x="12607" y="6245"/>
                </a:lnTo>
                <a:cubicBezTo>
                  <a:pt x="12607" y="5477"/>
                  <a:pt x="11982" y="4855"/>
                  <a:pt x="11212" y="4855"/>
                </a:cubicBezTo>
                <a:close/>
                <a:moveTo>
                  <a:pt x="6337" y="8498"/>
                </a:moveTo>
                <a:cubicBezTo>
                  <a:pt x="5130" y="8498"/>
                  <a:pt x="4152" y="7524"/>
                  <a:pt x="4152" y="6323"/>
                </a:cubicBezTo>
                <a:cubicBezTo>
                  <a:pt x="4152" y="5120"/>
                  <a:pt x="5130" y="4146"/>
                  <a:pt x="6337" y="4146"/>
                </a:cubicBezTo>
                <a:cubicBezTo>
                  <a:pt x="7544" y="4146"/>
                  <a:pt x="8521" y="5120"/>
                  <a:pt x="8521" y="6323"/>
                </a:cubicBezTo>
                <a:cubicBezTo>
                  <a:pt x="8521" y="7524"/>
                  <a:pt x="7544" y="8498"/>
                  <a:pt x="6337" y="8498"/>
                </a:cubicBezTo>
                <a:close/>
                <a:moveTo>
                  <a:pt x="6337" y="8498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2" name="iconfont-1187-868118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6866304" y="4644906"/>
            <a:ext cx="565985" cy="609685"/>
          </a:xfrm>
          <a:custGeom>
            <a:avLst/>
            <a:gdLst>
              <a:gd name="T0" fmla="*/ 10712 w 11708"/>
              <a:gd name="T1" fmla="*/ 21 h 12613"/>
              <a:gd name="T2" fmla="*/ 10456 w 11708"/>
              <a:gd name="T3" fmla="*/ 20 h 12613"/>
              <a:gd name="T4" fmla="*/ 10325 w 11708"/>
              <a:gd name="T5" fmla="*/ 47 h 12613"/>
              <a:gd name="T6" fmla="*/ 9395 w 11708"/>
              <a:gd name="T7" fmla="*/ 1216 h 12613"/>
              <a:gd name="T8" fmla="*/ 8433 w 11708"/>
              <a:gd name="T9" fmla="*/ 976 h 12613"/>
              <a:gd name="T10" fmla="*/ 7046 w 11708"/>
              <a:gd name="T11" fmla="*/ 1083 h 12613"/>
              <a:gd name="T12" fmla="*/ 4358 w 11708"/>
              <a:gd name="T13" fmla="*/ 2553 h 12613"/>
              <a:gd name="T14" fmla="*/ 3333 w 11708"/>
              <a:gd name="T15" fmla="*/ 3342 h 12613"/>
              <a:gd name="T16" fmla="*/ 1854 w 11708"/>
              <a:gd name="T17" fmla="*/ 3755 h 12613"/>
              <a:gd name="T18" fmla="*/ 728 w 11708"/>
              <a:gd name="T19" fmla="*/ 4023 h 12613"/>
              <a:gd name="T20" fmla="*/ 53 w 11708"/>
              <a:gd name="T21" fmla="*/ 4850 h 12613"/>
              <a:gd name="T22" fmla="*/ 32 w 11708"/>
              <a:gd name="T23" fmla="*/ 4916 h 12613"/>
              <a:gd name="T24" fmla="*/ 14 w 11708"/>
              <a:gd name="T25" fmla="*/ 4929 h 12613"/>
              <a:gd name="T26" fmla="*/ 0 w 11708"/>
              <a:gd name="T27" fmla="*/ 5056 h 12613"/>
              <a:gd name="T28" fmla="*/ 0 w 11708"/>
              <a:gd name="T29" fmla="*/ 5084 h 12613"/>
              <a:gd name="T30" fmla="*/ 0 w 11708"/>
              <a:gd name="T31" fmla="*/ 5282 h 12613"/>
              <a:gd name="T32" fmla="*/ 0 w 11708"/>
              <a:gd name="T33" fmla="*/ 5311 h 12613"/>
              <a:gd name="T34" fmla="*/ 15 w 11708"/>
              <a:gd name="T35" fmla="*/ 5466 h 12613"/>
              <a:gd name="T36" fmla="*/ 32 w 11708"/>
              <a:gd name="T37" fmla="*/ 5479 h 12613"/>
              <a:gd name="T38" fmla="*/ 320 w 11708"/>
              <a:gd name="T39" fmla="*/ 6494 h 12613"/>
              <a:gd name="T40" fmla="*/ 1657 w 11708"/>
              <a:gd name="T41" fmla="*/ 8578 h 12613"/>
              <a:gd name="T42" fmla="*/ 4450 w 11708"/>
              <a:gd name="T43" fmla="*/ 10985 h 12613"/>
              <a:gd name="T44" fmla="*/ 6401 w 11708"/>
              <a:gd name="T45" fmla="*/ 11632 h 12613"/>
              <a:gd name="T46" fmla="*/ 7491 w 11708"/>
              <a:gd name="T47" fmla="*/ 11224 h 12613"/>
              <a:gd name="T48" fmla="*/ 7750 w 11708"/>
              <a:gd name="T49" fmla="*/ 10617 h 12613"/>
              <a:gd name="T50" fmla="*/ 8144 w 11708"/>
              <a:gd name="T51" fmla="*/ 9057 h 12613"/>
              <a:gd name="T52" fmla="*/ 8945 w 11708"/>
              <a:gd name="T53" fmla="*/ 7679 h 12613"/>
              <a:gd name="T54" fmla="*/ 10341 w 11708"/>
              <a:gd name="T55" fmla="*/ 5606 h 12613"/>
              <a:gd name="T56" fmla="*/ 10610 w 11708"/>
              <a:gd name="T57" fmla="*/ 2746 h 12613"/>
              <a:gd name="T58" fmla="*/ 10473 w 11708"/>
              <a:gd name="T59" fmla="*/ 2318 h 12613"/>
              <a:gd name="T60" fmla="*/ 11658 w 11708"/>
              <a:gd name="T61" fmla="*/ 1351 h 12613"/>
              <a:gd name="T62" fmla="*/ 11683 w 11708"/>
              <a:gd name="T63" fmla="*/ 1246 h 12613"/>
              <a:gd name="T64" fmla="*/ 11683 w 11708"/>
              <a:gd name="T65" fmla="*/ 1001 h 12613"/>
              <a:gd name="T66" fmla="*/ 10712 w 11708"/>
              <a:gd name="T67" fmla="*/ 21 h 12613"/>
              <a:gd name="T68" fmla="*/ 8713 w 11708"/>
              <a:gd name="T69" fmla="*/ 2115 h 12613"/>
              <a:gd name="T70" fmla="*/ 6525 w 11708"/>
              <a:gd name="T71" fmla="*/ 3424 h 12613"/>
              <a:gd name="T72" fmla="*/ 4830 w 11708"/>
              <a:gd name="T73" fmla="*/ 5301 h 12613"/>
              <a:gd name="T74" fmla="*/ 2957 w 11708"/>
              <a:gd name="T75" fmla="*/ 6660 h 12613"/>
              <a:gd name="T76" fmla="*/ 2478 w 11708"/>
              <a:gd name="T77" fmla="*/ 6777 h 12613"/>
              <a:gd name="T78" fmla="*/ 2124 w 11708"/>
              <a:gd name="T79" fmla="*/ 6695 h 12613"/>
              <a:gd name="T80" fmla="*/ 1497 w 11708"/>
              <a:gd name="T81" fmla="*/ 5850 h 12613"/>
              <a:gd name="T82" fmla="*/ 1467 w 11708"/>
              <a:gd name="T83" fmla="*/ 5684 h 12613"/>
              <a:gd name="T84" fmla="*/ 1554 w 11708"/>
              <a:gd name="T85" fmla="*/ 5585 h 12613"/>
              <a:gd name="T86" fmla="*/ 3506 w 11708"/>
              <a:gd name="T87" fmla="*/ 5044 h 12613"/>
              <a:gd name="T88" fmla="*/ 5285 w 11708"/>
              <a:gd name="T89" fmla="*/ 3681 h 12613"/>
              <a:gd name="T90" fmla="*/ 6672 w 11708"/>
              <a:gd name="T91" fmla="*/ 2456 h 12613"/>
              <a:gd name="T92" fmla="*/ 8576 w 11708"/>
              <a:gd name="T93" fmla="*/ 2025 h 12613"/>
              <a:gd name="T94" fmla="*/ 8712 w 11708"/>
              <a:gd name="T95" fmla="*/ 2060 h 12613"/>
              <a:gd name="T96" fmla="*/ 8713 w 11708"/>
              <a:gd name="T97" fmla="*/ 2115 h 12613"/>
              <a:gd name="T98" fmla="*/ 10542 w 11708"/>
              <a:gd name="T99" fmla="*/ 1734 h 12613"/>
              <a:gd name="T100" fmla="*/ 9969 w 11708"/>
              <a:gd name="T101" fmla="*/ 1170 h 12613"/>
              <a:gd name="T102" fmla="*/ 10533 w 11708"/>
              <a:gd name="T103" fmla="*/ 598 h 12613"/>
              <a:gd name="T104" fmla="*/ 11105 w 11708"/>
              <a:gd name="T105" fmla="*/ 1161 h 12613"/>
              <a:gd name="T106" fmla="*/ 10542 w 11708"/>
              <a:gd name="T107" fmla="*/ 1734 h 12613"/>
              <a:gd name="T108" fmla="*/ 4679 w 11708"/>
              <a:gd name="T109" fmla="*/ 11663 h 12613"/>
              <a:gd name="T110" fmla="*/ 3078 w 11708"/>
              <a:gd name="T111" fmla="*/ 10636 h 12613"/>
              <a:gd name="T112" fmla="*/ 2902 w 11708"/>
              <a:gd name="T113" fmla="*/ 10642 h 12613"/>
              <a:gd name="T114" fmla="*/ 2568 w 11708"/>
              <a:gd name="T115" fmla="*/ 11810 h 12613"/>
              <a:gd name="T116" fmla="*/ 3422 w 11708"/>
              <a:gd name="T117" fmla="*/ 12610 h 12613"/>
              <a:gd name="T118" fmla="*/ 3848 w 11708"/>
              <a:gd name="T119" fmla="*/ 12613 h 12613"/>
              <a:gd name="T120" fmla="*/ 4739 w 11708"/>
              <a:gd name="T121" fmla="*/ 11817 h 12613"/>
              <a:gd name="T122" fmla="*/ 4679 w 11708"/>
              <a:gd name="T123" fmla="*/ 11663 h 12613"/>
              <a:gd name="T124" fmla="*/ 4679 w 11708"/>
              <a:gd name="T125" fmla="*/ 11663 h 1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708" h="12613">
                <a:moveTo>
                  <a:pt x="10712" y="21"/>
                </a:moveTo>
                <a:cubicBezTo>
                  <a:pt x="10627" y="18"/>
                  <a:pt x="10542" y="19"/>
                  <a:pt x="10456" y="20"/>
                </a:cubicBezTo>
                <a:cubicBezTo>
                  <a:pt x="10427" y="66"/>
                  <a:pt x="10358" y="9"/>
                  <a:pt x="10325" y="47"/>
                </a:cubicBezTo>
                <a:cubicBezTo>
                  <a:pt x="9728" y="203"/>
                  <a:pt x="9429" y="599"/>
                  <a:pt x="9395" y="1216"/>
                </a:cubicBezTo>
                <a:cubicBezTo>
                  <a:pt x="9078" y="1094"/>
                  <a:pt x="8763" y="1010"/>
                  <a:pt x="8433" y="976"/>
                </a:cubicBezTo>
                <a:cubicBezTo>
                  <a:pt x="7963" y="927"/>
                  <a:pt x="7502" y="974"/>
                  <a:pt x="7046" y="1083"/>
                </a:cubicBezTo>
                <a:cubicBezTo>
                  <a:pt x="6018" y="1331"/>
                  <a:pt x="5143" y="1861"/>
                  <a:pt x="4358" y="2553"/>
                </a:cubicBezTo>
                <a:cubicBezTo>
                  <a:pt x="4034" y="2839"/>
                  <a:pt x="3739" y="3160"/>
                  <a:pt x="3333" y="3342"/>
                </a:cubicBezTo>
                <a:cubicBezTo>
                  <a:pt x="2859" y="3553"/>
                  <a:pt x="2356" y="3651"/>
                  <a:pt x="1854" y="3755"/>
                </a:cubicBezTo>
                <a:cubicBezTo>
                  <a:pt x="1476" y="3833"/>
                  <a:pt x="1095" y="3895"/>
                  <a:pt x="728" y="4023"/>
                </a:cubicBezTo>
                <a:cubicBezTo>
                  <a:pt x="331" y="4162"/>
                  <a:pt x="116" y="4442"/>
                  <a:pt x="53" y="4850"/>
                </a:cubicBezTo>
                <a:cubicBezTo>
                  <a:pt x="50" y="4873"/>
                  <a:pt x="39" y="4894"/>
                  <a:pt x="32" y="4916"/>
                </a:cubicBezTo>
                <a:cubicBezTo>
                  <a:pt x="26" y="4925"/>
                  <a:pt x="20" y="4930"/>
                  <a:pt x="14" y="4929"/>
                </a:cubicBezTo>
                <a:cubicBezTo>
                  <a:pt x="9" y="4971"/>
                  <a:pt x="26" y="5016"/>
                  <a:pt x="0" y="5056"/>
                </a:cubicBezTo>
                <a:lnTo>
                  <a:pt x="0" y="5084"/>
                </a:lnTo>
                <a:cubicBezTo>
                  <a:pt x="22" y="5150"/>
                  <a:pt x="22" y="5216"/>
                  <a:pt x="0" y="5282"/>
                </a:cubicBezTo>
                <a:lnTo>
                  <a:pt x="0" y="5311"/>
                </a:lnTo>
                <a:cubicBezTo>
                  <a:pt x="28" y="5360"/>
                  <a:pt x="8" y="5415"/>
                  <a:pt x="15" y="5466"/>
                </a:cubicBezTo>
                <a:cubicBezTo>
                  <a:pt x="20" y="5466"/>
                  <a:pt x="26" y="5470"/>
                  <a:pt x="32" y="5479"/>
                </a:cubicBezTo>
                <a:cubicBezTo>
                  <a:pt x="100" y="5825"/>
                  <a:pt x="182" y="6167"/>
                  <a:pt x="320" y="6494"/>
                </a:cubicBezTo>
                <a:cubicBezTo>
                  <a:pt x="644" y="7267"/>
                  <a:pt x="1112" y="7948"/>
                  <a:pt x="1657" y="8578"/>
                </a:cubicBezTo>
                <a:cubicBezTo>
                  <a:pt x="2469" y="9518"/>
                  <a:pt x="3370" y="10357"/>
                  <a:pt x="4450" y="10985"/>
                </a:cubicBezTo>
                <a:cubicBezTo>
                  <a:pt x="5053" y="11336"/>
                  <a:pt x="5689" y="11607"/>
                  <a:pt x="6401" y="11632"/>
                </a:cubicBezTo>
                <a:cubicBezTo>
                  <a:pt x="6815" y="11647"/>
                  <a:pt x="7216" y="11591"/>
                  <a:pt x="7491" y="11224"/>
                </a:cubicBezTo>
                <a:cubicBezTo>
                  <a:pt x="7625" y="11045"/>
                  <a:pt x="7691" y="10831"/>
                  <a:pt x="7750" y="10617"/>
                </a:cubicBezTo>
                <a:cubicBezTo>
                  <a:pt x="7892" y="10100"/>
                  <a:pt x="7986" y="9571"/>
                  <a:pt x="8144" y="9057"/>
                </a:cubicBezTo>
                <a:cubicBezTo>
                  <a:pt x="8305" y="8535"/>
                  <a:pt x="8558" y="8071"/>
                  <a:pt x="8945" y="7679"/>
                </a:cubicBezTo>
                <a:cubicBezTo>
                  <a:pt x="9538" y="7075"/>
                  <a:pt x="10019" y="6392"/>
                  <a:pt x="10341" y="5606"/>
                </a:cubicBezTo>
                <a:cubicBezTo>
                  <a:pt x="10720" y="4681"/>
                  <a:pt x="10862" y="3731"/>
                  <a:pt x="10610" y="2746"/>
                </a:cubicBezTo>
                <a:cubicBezTo>
                  <a:pt x="10573" y="2601"/>
                  <a:pt x="10519" y="2460"/>
                  <a:pt x="10473" y="2318"/>
                </a:cubicBezTo>
                <a:cubicBezTo>
                  <a:pt x="11208" y="2202"/>
                  <a:pt x="11536" y="1935"/>
                  <a:pt x="11658" y="1351"/>
                </a:cubicBezTo>
                <a:cubicBezTo>
                  <a:pt x="11687" y="1326"/>
                  <a:pt x="11649" y="1269"/>
                  <a:pt x="11683" y="1246"/>
                </a:cubicBezTo>
                <a:lnTo>
                  <a:pt x="11683" y="1001"/>
                </a:lnTo>
                <a:cubicBezTo>
                  <a:pt x="11708" y="530"/>
                  <a:pt x="11169" y="0"/>
                  <a:pt x="10712" y="21"/>
                </a:cubicBezTo>
                <a:close/>
                <a:moveTo>
                  <a:pt x="8713" y="2115"/>
                </a:moveTo>
                <a:cubicBezTo>
                  <a:pt x="7823" y="2284"/>
                  <a:pt x="7160" y="2834"/>
                  <a:pt x="6525" y="3424"/>
                </a:cubicBezTo>
                <a:cubicBezTo>
                  <a:pt x="5905" y="3999"/>
                  <a:pt x="5362" y="4646"/>
                  <a:pt x="4830" y="5301"/>
                </a:cubicBezTo>
                <a:cubicBezTo>
                  <a:pt x="4327" y="5921"/>
                  <a:pt x="3724" y="6405"/>
                  <a:pt x="2957" y="6660"/>
                </a:cubicBezTo>
                <a:cubicBezTo>
                  <a:pt x="2802" y="6712"/>
                  <a:pt x="2638" y="6740"/>
                  <a:pt x="2478" y="6777"/>
                </a:cubicBezTo>
                <a:cubicBezTo>
                  <a:pt x="2347" y="6807"/>
                  <a:pt x="2235" y="6776"/>
                  <a:pt x="2124" y="6695"/>
                </a:cubicBezTo>
                <a:cubicBezTo>
                  <a:pt x="1826" y="6477"/>
                  <a:pt x="1597" y="6212"/>
                  <a:pt x="1497" y="5850"/>
                </a:cubicBezTo>
                <a:cubicBezTo>
                  <a:pt x="1482" y="5796"/>
                  <a:pt x="1476" y="5739"/>
                  <a:pt x="1467" y="5684"/>
                </a:cubicBezTo>
                <a:cubicBezTo>
                  <a:pt x="1456" y="5615"/>
                  <a:pt x="1473" y="5584"/>
                  <a:pt x="1554" y="5585"/>
                </a:cubicBezTo>
                <a:cubicBezTo>
                  <a:pt x="2257" y="5596"/>
                  <a:pt x="2897" y="5370"/>
                  <a:pt x="3506" y="5044"/>
                </a:cubicBezTo>
                <a:cubicBezTo>
                  <a:pt x="4172" y="4686"/>
                  <a:pt x="4738" y="4197"/>
                  <a:pt x="5285" y="3681"/>
                </a:cubicBezTo>
                <a:cubicBezTo>
                  <a:pt x="5733" y="3257"/>
                  <a:pt x="6159" y="2807"/>
                  <a:pt x="6672" y="2456"/>
                </a:cubicBezTo>
                <a:cubicBezTo>
                  <a:pt x="7250" y="2059"/>
                  <a:pt x="7882" y="1903"/>
                  <a:pt x="8576" y="2025"/>
                </a:cubicBezTo>
                <a:cubicBezTo>
                  <a:pt x="8622" y="2033"/>
                  <a:pt x="8667" y="2048"/>
                  <a:pt x="8712" y="2060"/>
                </a:cubicBezTo>
                <a:cubicBezTo>
                  <a:pt x="8730" y="2078"/>
                  <a:pt x="8729" y="2096"/>
                  <a:pt x="8713" y="2115"/>
                </a:cubicBezTo>
                <a:close/>
                <a:moveTo>
                  <a:pt x="10542" y="1734"/>
                </a:moveTo>
                <a:cubicBezTo>
                  <a:pt x="10236" y="1738"/>
                  <a:pt x="9974" y="1480"/>
                  <a:pt x="9969" y="1170"/>
                </a:cubicBezTo>
                <a:cubicBezTo>
                  <a:pt x="9965" y="863"/>
                  <a:pt x="10223" y="602"/>
                  <a:pt x="10533" y="598"/>
                </a:cubicBezTo>
                <a:cubicBezTo>
                  <a:pt x="10843" y="595"/>
                  <a:pt x="11101" y="849"/>
                  <a:pt x="11105" y="1161"/>
                </a:cubicBezTo>
                <a:cubicBezTo>
                  <a:pt x="11109" y="1469"/>
                  <a:pt x="10852" y="1730"/>
                  <a:pt x="10542" y="1734"/>
                </a:cubicBezTo>
                <a:close/>
                <a:moveTo>
                  <a:pt x="4679" y="11663"/>
                </a:moveTo>
                <a:cubicBezTo>
                  <a:pt x="4101" y="11390"/>
                  <a:pt x="3575" y="11034"/>
                  <a:pt x="3078" y="10636"/>
                </a:cubicBezTo>
                <a:cubicBezTo>
                  <a:pt x="3007" y="10579"/>
                  <a:pt x="2963" y="10583"/>
                  <a:pt x="2902" y="10642"/>
                </a:cubicBezTo>
                <a:cubicBezTo>
                  <a:pt x="2563" y="10967"/>
                  <a:pt x="2436" y="11355"/>
                  <a:pt x="2568" y="11810"/>
                </a:cubicBezTo>
                <a:cubicBezTo>
                  <a:pt x="2693" y="12243"/>
                  <a:pt x="2998" y="12493"/>
                  <a:pt x="3422" y="12610"/>
                </a:cubicBezTo>
                <a:cubicBezTo>
                  <a:pt x="3564" y="12611"/>
                  <a:pt x="3706" y="12612"/>
                  <a:pt x="3848" y="12613"/>
                </a:cubicBezTo>
                <a:cubicBezTo>
                  <a:pt x="4294" y="12515"/>
                  <a:pt x="4594" y="12254"/>
                  <a:pt x="4739" y="11817"/>
                </a:cubicBezTo>
                <a:cubicBezTo>
                  <a:pt x="4763" y="11744"/>
                  <a:pt x="4760" y="11701"/>
                  <a:pt x="4679" y="11663"/>
                </a:cubicBezTo>
                <a:close/>
                <a:moveTo>
                  <a:pt x="4679" y="11663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文本框 1"/>
          <p:cNvSpPr txBox="1"/>
          <p:nvPr/>
        </p:nvSpPr>
        <p:spPr>
          <a:xfrm>
            <a:off x="1318895" y="1334135"/>
            <a:ext cx="9816465" cy="4707890"/>
          </a:xfrm>
          <a:prstGeom prst="rect">
            <a:avLst/>
          </a:prstGeom>
        </p:spPr>
        <p:txBody>
          <a:bodyPr wrap="square">
            <a:spAutoFit/>
          </a:bodyPr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(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四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)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公示发放。各乡镇（街）督促行政村将确定的救助对象名单及救助金额进行公示，规范救助资金发放前、发放后两轮的公示，确保公示期不少于</a:t>
            </a:r>
            <a:r>
              <a:rPr lang="en-US" altLang="zh-CN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7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天。公示期间，广泛接受群众监督，对群众提出的异议及时调查核实。公示无异议后，进行公开发放。</a:t>
            </a:r>
            <a:r>
              <a:rPr lang="zh-CN" altLang="en-US" sz="2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发放过程中，市农业农村局将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乡镇（街）</a:t>
            </a:r>
            <a:r>
              <a:rPr lang="zh-CN" altLang="en-US" sz="2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核定后的最终名单、金额，汇总上报至财政部门。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由财政部门将救助资金下发到乡镇（</a:t>
            </a:r>
            <a:r>
              <a:rPr lang="zh-CN" altLang="en-US" sz="2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街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），最后由乡镇（</a:t>
            </a:r>
            <a:r>
              <a:rPr lang="zh-CN" altLang="en-US" sz="2000"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街</a:t>
            </a:r>
            <a:r>
              <a:rPr lang="zh-CN" altLang="en-US" sz="2000">
                <a:solidFill>
                  <a:schemeClr val="tx1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）通过银行转账等方式，将救助资金直接发放至受灾农户账户，确保资金发放安全、便捷、准确。</a:t>
            </a:r>
            <a:endParaRPr lang="zh-CN" altLang="en-US" sz="2000">
              <a:solidFill>
                <a:schemeClr val="tx1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（五）完善材料。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各乡镇（街）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在整个救助资金发放过程中的农户申请材料、村民代表大会评议记录、乡镇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  <a:sym typeface="+mn-ea"/>
              </a:rPr>
              <a:t>（街）审核意见等材料进行完善归档，</a:t>
            </a: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确保救助工作有据可查，档案资料完整规范。</a:t>
            </a: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iconfont-1191-801542"/>
          <p:cNvSpPr>
            <a:spLocks noChangeAspect="1"/>
          </p:cNvSpPr>
          <p:nvPr>
            <p:custDataLst>
              <p:tags r:id="rId1"/>
            </p:custDataLst>
          </p:nvPr>
        </p:nvSpPr>
        <p:spPr bwMode="auto">
          <a:xfrm>
            <a:off x="4500742" y="1743458"/>
            <a:ext cx="474324" cy="609685"/>
          </a:xfrm>
          <a:custGeom>
            <a:avLst/>
            <a:gdLst>
              <a:gd name="T0" fmla="*/ 5989 w 6182"/>
              <a:gd name="T1" fmla="*/ 3179 h 7948"/>
              <a:gd name="T2" fmla="*/ 5023 w 6182"/>
              <a:gd name="T3" fmla="*/ 3179 h 7948"/>
              <a:gd name="T4" fmla="*/ 5023 w 6182"/>
              <a:gd name="T5" fmla="*/ 1987 h 7948"/>
              <a:gd name="T6" fmla="*/ 3091 w 6182"/>
              <a:gd name="T7" fmla="*/ 0 h 7948"/>
              <a:gd name="T8" fmla="*/ 1159 w 6182"/>
              <a:gd name="T9" fmla="*/ 1987 h 7948"/>
              <a:gd name="T10" fmla="*/ 1159 w 6182"/>
              <a:gd name="T11" fmla="*/ 3179 h 7948"/>
              <a:gd name="T12" fmla="*/ 193 w 6182"/>
              <a:gd name="T13" fmla="*/ 3179 h 7948"/>
              <a:gd name="T14" fmla="*/ 0 w 6182"/>
              <a:gd name="T15" fmla="*/ 3378 h 7948"/>
              <a:gd name="T16" fmla="*/ 0 w 6182"/>
              <a:gd name="T17" fmla="*/ 4769 h 7948"/>
              <a:gd name="T18" fmla="*/ 3091 w 6182"/>
              <a:gd name="T19" fmla="*/ 7948 h 7948"/>
              <a:gd name="T20" fmla="*/ 6182 w 6182"/>
              <a:gd name="T21" fmla="*/ 4769 h 7948"/>
              <a:gd name="T22" fmla="*/ 6182 w 6182"/>
              <a:gd name="T23" fmla="*/ 3378 h 7948"/>
              <a:gd name="T24" fmla="*/ 5989 w 6182"/>
              <a:gd name="T25" fmla="*/ 3179 h 7948"/>
              <a:gd name="T26" fmla="*/ 3091 w 6182"/>
              <a:gd name="T27" fmla="*/ 5762 h 7948"/>
              <a:gd name="T28" fmla="*/ 2511 w 6182"/>
              <a:gd name="T29" fmla="*/ 5166 h 7948"/>
              <a:gd name="T30" fmla="*/ 3091 w 6182"/>
              <a:gd name="T31" fmla="*/ 4570 h 7948"/>
              <a:gd name="T32" fmla="*/ 3671 w 6182"/>
              <a:gd name="T33" fmla="*/ 5166 h 7948"/>
              <a:gd name="T34" fmla="*/ 3091 w 6182"/>
              <a:gd name="T35" fmla="*/ 5762 h 7948"/>
              <a:gd name="T36" fmla="*/ 1932 w 6182"/>
              <a:gd name="T37" fmla="*/ 3179 h 7948"/>
              <a:gd name="T38" fmla="*/ 1932 w 6182"/>
              <a:gd name="T39" fmla="*/ 1987 h 7948"/>
              <a:gd name="T40" fmla="*/ 3091 w 6182"/>
              <a:gd name="T41" fmla="*/ 794 h 7948"/>
              <a:gd name="T42" fmla="*/ 4250 w 6182"/>
              <a:gd name="T43" fmla="*/ 1987 h 7948"/>
              <a:gd name="T44" fmla="*/ 4250 w 6182"/>
              <a:gd name="T45" fmla="*/ 3179 h 7948"/>
              <a:gd name="T46" fmla="*/ 1932 w 6182"/>
              <a:gd name="T47" fmla="*/ 3179 h 79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182" h="7948">
                <a:moveTo>
                  <a:pt x="5989" y="3179"/>
                </a:moveTo>
                <a:lnTo>
                  <a:pt x="5023" y="3179"/>
                </a:lnTo>
                <a:lnTo>
                  <a:pt x="5023" y="1987"/>
                </a:lnTo>
                <a:cubicBezTo>
                  <a:pt x="5023" y="891"/>
                  <a:pt x="4156" y="0"/>
                  <a:pt x="3091" y="0"/>
                </a:cubicBezTo>
                <a:cubicBezTo>
                  <a:pt x="2026" y="0"/>
                  <a:pt x="1159" y="891"/>
                  <a:pt x="1159" y="1987"/>
                </a:cubicBezTo>
                <a:lnTo>
                  <a:pt x="1159" y="3179"/>
                </a:lnTo>
                <a:lnTo>
                  <a:pt x="193" y="3179"/>
                </a:lnTo>
                <a:cubicBezTo>
                  <a:pt x="87" y="3179"/>
                  <a:pt x="0" y="3269"/>
                  <a:pt x="0" y="3378"/>
                </a:cubicBezTo>
                <a:lnTo>
                  <a:pt x="0" y="4769"/>
                </a:lnTo>
                <a:cubicBezTo>
                  <a:pt x="0" y="6525"/>
                  <a:pt x="1384" y="7948"/>
                  <a:pt x="3091" y="7948"/>
                </a:cubicBezTo>
                <a:cubicBezTo>
                  <a:pt x="4798" y="7948"/>
                  <a:pt x="6182" y="6525"/>
                  <a:pt x="6182" y="4769"/>
                </a:cubicBezTo>
                <a:lnTo>
                  <a:pt x="6182" y="3378"/>
                </a:lnTo>
                <a:cubicBezTo>
                  <a:pt x="6182" y="3269"/>
                  <a:pt x="6095" y="3179"/>
                  <a:pt x="5989" y="3179"/>
                </a:cubicBezTo>
                <a:close/>
                <a:moveTo>
                  <a:pt x="3091" y="5762"/>
                </a:moveTo>
                <a:cubicBezTo>
                  <a:pt x="2771" y="5762"/>
                  <a:pt x="2511" y="5496"/>
                  <a:pt x="2511" y="5166"/>
                </a:cubicBezTo>
                <a:cubicBezTo>
                  <a:pt x="2511" y="4837"/>
                  <a:pt x="2771" y="4570"/>
                  <a:pt x="3091" y="4570"/>
                </a:cubicBezTo>
                <a:cubicBezTo>
                  <a:pt x="3411" y="4570"/>
                  <a:pt x="3671" y="4837"/>
                  <a:pt x="3671" y="5166"/>
                </a:cubicBezTo>
                <a:cubicBezTo>
                  <a:pt x="3671" y="5496"/>
                  <a:pt x="3411" y="5762"/>
                  <a:pt x="3091" y="5762"/>
                </a:cubicBezTo>
                <a:close/>
                <a:moveTo>
                  <a:pt x="1932" y="3179"/>
                </a:moveTo>
                <a:lnTo>
                  <a:pt x="1932" y="1987"/>
                </a:lnTo>
                <a:cubicBezTo>
                  <a:pt x="1932" y="1329"/>
                  <a:pt x="2452" y="794"/>
                  <a:pt x="3091" y="794"/>
                </a:cubicBezTo>
                <a:cubicBezTo>
                  <a:pt x="3730" y="794"/>
                  <a:pt x="4250" y="1329"/>
                  <a:pt x="4250" y="1987"/>
                </a:cubicBezTo>
                <a:lnTo>
                  <a:pt x="4250" y="3179"/>
                </a:lnTo>
                <a:lnTo>
                  <a:pt x="1932" y="317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0" name="iconfont-1187-868110"/>
          <p:cNvSpPr>
            <a:spLocks noChangeAspect="1"/>
          </p:cNvSpPr>
          <p:nvPr>
            <p:custDataLst>
              <p:tags r:id="rId2"/>
            </p:custDataLst>
          </p:nvPr>
        </p:nvSpPr>
        <p:spPr bwMode="auto">
          <a:xfrm>
            <a:off x="2187153" y="4687215"/>
            <a:ext cx="609685" cy="587960"/>
          </a:xfrm>
          <a:custGeom>
            <a:avLst/>
            <a:gdLst>
              <a:gd name="T0" fmla="*/ 11888 w 12803"/>
              <a:gd name="T1" fmla="*/ 0 h 12345"/>
              <a:gd name="T2" fmla="*/ 914 w 12803"/>
              <a:gd name="T3" fmla="*/ 0 h 12345"/>
              <a:gd name="T4" fmla="*/ 0 w 12803"/>
              <a:gd name="T5" fmla="*/ 914 h 12345"/>
              <a:gd name="T6" fmla="*/ 0 w 12803"/>
              <a:gd name="T7" fmla="*/ 8687 h 12345"/>
              <a:gd name="T8" fmla="*/ 914 w 12803"/>
              <a:gd name="T9" fmla="*/ 9602 h 12345"/>
              <a:gd name="T10" fmla="*/ 3201 w 12803"/>
              <a:gd name="T11" fmla="*/ 9602 h 12345"/>
              <a:gd name="T12" fmla="*/ 3201 w 12803"/>
              <a:gd name="T13" fmla="*/ 12345 h 12345"/>
              <a:gd name="T14" fmla="*/ 8230 w 12803"/>
              <a:gd name="T15" fmla="*/ 9602 h 12345"/>
              <a:gd name="T16" fmla="*/ 11888 w 12803"/>
              <a:gd name="T17" fmla="*/ 9602 h 12345"/>
              <a:gd name="T18" fmla="*/ 12803 w 12803"/>
              <a:gd name="T19" fmla="*/ 8687 h 12345"/>
              <a:gd name="T20" fmla="*/ 12803 w 12803"/>
              <a:gd name="T21" fmla="*/ 914 h 12345"/>
              <a:gd name="T22" fmla="*/ 11888 w 12803"/>
              <a:gd name="T23" fmla="*/ 0 h 12345"/>
              <a:gd name="T24" fmla="*/ 3201 w 12803"/>
              <a:gd name="T25" fmla="*/ 5487 h 12345"/>
              <a:gd name="T26" fmla="*/ 2286 w 12803"/>
              <a:gd name="T27" fmla="*/ 4572 h 12345"/>
              <a:gd name="T28" fmla="*/ 3201 w 12803"/>
              <a:gd name="T29" fmla="*/ 3658 h 12345"/>
              <a:gd name="T30" fmla="*/ 4115 w 12803"/>
              <a:gd name="T31" fmla="*/ 4572 h 12345"/>
              <a:gd name="T32" fmla="*/ 3201 w 12803"/>
              <a:gd name="T33" fmla="*/ 5487 h 12345"/>
              <a:gd name="T34" fmla="*/ 6401 w 12803"/>
              <a:gd name="T35" fmla="*/ 5487 h 12345"/>
              <a:gd name="T36" fmla="*/ 5487 w 12803"/>
              <a:gd name="T37" fmla="*/ 4572 h 12345"/>
              <a:gd name="T38" fmla="*/ 6401 w 12803"/>
              <a:gd name="T39" fmla="*/ 3658 h 12345"/>
              <a:gd name="T40" fmla="*/ 7316 w 12803"/>
              <a:gd name="T41" fmla="*/ 4572 h 12345"/>
              <a:gd name="T42" fmla="*/ 6401 w 12803"/>
              <a:gd name="T43" fmla="*/ 5487 h 12345"/>
              <a:gd name="T44" fmla="*/ 9602 w 12803"/>
              <a:gd name="T45" fmla="*/ 5487 h 12345"/>
              <a:gd name="T46" fmla="*/ 8687 w 12803"/>
              <a:gd name="T47" fmla="*/ 4572 h 12345"/>
              <a:gd name="T48" fmla="*/ 9602 w 12803"/>
              <a:gd name="T49" fmla="*/ 3658 h 12345"/>
              <a:gd name="T50" fmla="*/ 10516 w 12803"/>
              <a:gd name="T51" fmla="*/ 4572 h 12345"/>
              <a:gd name="T52" fmla="*/ 9602 w 12803"/>
              <a:gd name="T53" fmla="*/ 5487 h 12345"/>
              <a:gd name="T54" fmla="*/ 9602 w 12803"/>
              <a:gd name="T55" fmla="*/ 5487 h 123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2803" h="12345">
                <a:moveTo>
                  <a:pt x="11888" y="0"/>
                </a:moveTo>
                <a:lnTo>
                  <a:pt x="914" y="0"/>
                </a:lnTo>
                <a:cubicBezTo>
                  <a:pt x="409" y="0"/>
                  <a:pt x="0" y="409"/>
                  <a:pt x="0" y="914"/>
                </a:cubicBezTo>
                <a:lnTo>
                  <a:pt x="0" y="8687"/>
                </a:lnTo>
                <a:cubicBezTo>
                  <a:pt x="0" y="9193"/>
                  <a:pt x="409" y="9602"/>
                  <a:pt x="914" y="9602"/>
                </a:cubicBezTo>
                <a:lnTo>
                  <a:pt x="3201" y="9602"/>
                </a:lnTo>
                <a:lnTo>
                  <a:pt x="3201" y="12345"/>
                </a:lnTo>
                <a:lnTo>
                  <a:pt x="8230" y="9602"/>
                </a:lnTo>
                <a:lnTo>
                  <a:pt x="11888" y="9602"/>
                </a:lnTo>
                <a:cubicBezTo>
                  <a:pt x="12393" y="9602"/>
                  <a:pt x="12803" y="9193"/>
                  <a:pt x="12803" y="8687"/>
                </a:cubicBezTo>
                <a:lnTo>
                  <a:pt x="12803" y="914"/>
                </a:lnTo>
                <a:cubicBezTo>
                  <a:pt x="12803" y="409"/>
                  <a:pt x="12393" y="0"/>
                  <a:pt x="11888" y="0"/>
                </a:cubicBezTo>
                <a:close/>
                <a:moveTo>
                  <a:pt x="3201" y="5487"/>
                </a:moveTo>
                <a:cubicBezTo>
                  <a:pt x="2695" y="5487"/>
                  <a:pt x="2286" y="5077"/>
                  <a:pt x="2286" y="4572"/>
                </a:cubicBezTo>
                <a:cubicBezTo>
                  <a:pt x="2286" y="4067"/>
                  <a:pt x="2695" y="3658"/>
                  <a:pt x="3201" y="3658"/>
                </a:cubicBezTo>
                <a:cubicBezTo>
                  <a:pt x="3706" y="3658"/>
                  <a:pt x="4115" y="4067"/>
                  <a:pt x="4115" y="4572"/>
                </a:cubicBezTo>
                <a:cubicBezTo>
                  <a:pt x="4115" y="5077"/>
                  <a:pt x="3706" y="5487"/>
                  <a:pt x="3201" y="5487"/>
                </a:cubicBezTo>
                <a:close/>
                <a:moveTo>
                  <a:pt x="6401" y="5487"/>
                </a:moveTo>
                <a:cubicBezTo>
                  <a:pt x="5896" y="5487"/>
                  <a:pt x="5487" y="5077"/>
                  <a:pt x="5487" y="4572"/>
                </a:cubicBezTo>
                <a:cubicBezTo>
                  <a:pt x="5487" y="4067"/>
                  <a:pt x="5896" y="3658"/>
                  <a:pt x="6401" y="3658"/>
                </a:cubicBezTo>
                <a:cubicBezTo>
                  <a:pt x="6907" y="3658"/>
                  <a:pt x="7316" y="4067"/>
                  <a:pt x="7316" y="4572"/>
                </a:cubicBezTo>
                <a:cubicBezTo>
                  <a:pt x="7316" y="5077"/>
                  <a:pt x="6907" y="5487"/>
                  <a:pt x="6401" y="5487"/>
                </a:cubicBezTo>
                <a:close/>
                <a:moveTo>
                  <a:pt x="9602" y="5487"/>
                </a:moveTo>
                <a:cubicBezTo>
                  <a:pt x="9097" y="5487"/>
                  <a:pt x="8687" y="5077"/>
                  <a:pt x="8687" y="4572"/>
                </a:cubicBezTo>
                <a:cubicBezTo>
                  <a:pt x="8687" y="4067"/>
                  <a:pt x="9097" y="3658"/>
                  <a:pt x="9602" y="3658"/>
                </a:cubicBezTo>
                <a:cubicBezTo>
                  <a:pt x="10107" y="3658"/>
                  <a:pt x="10516" y="4067"/>
                  <a:pt x="10516" y="4572"/>
                </a:cubicBezTo>
                <a:cubicBezTo>
                  <a:pt x="10516" y="5077"/>
                  <a:pt x="10107" y="5487"/>
                  <a:pt x="9602" y="5487"/>
                </a:cubicBezTo>
                <a:close/>
                <a:moveTo>
                  <a:pt x="9602" y="5487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1" name="iconfont-1187-868319"/>
          <p:cNvSpPr>
            <a:spLocks noChangeAspect="1"/>
          </p:cNvSpPr>
          <p:nvPr>
            <p:custDataLst>
              <p:tags r:id="rId3"/>
            </p:custDataLst>
          </p:nvPr>
        </p:nvSpPr>
        <p:spPr bwMode="auto">
          <a:xfrm>
            <a:off x="9018645" y="1782669"/>
            <a:ext cx="609685" cy="609181"/>
          </a:xfrm>
          <a:custGeom>
            <a:avLst/>
            <a:gdLst>
              <a:gd name="T0" fmla="*/ 11212 w 12607"/>
              <a:gd name="T1" fmla="*/ 4855 h 12594"/>
              <a:gd name="T2" fmla="*/ 11019 w 12607"/>
              <a:gd name="T3" fmla="*/ 4855 h 12594"/>
              <a:gd name="T4" fmla="*/ 10644 w 12607"/>
              <a:gd name="T5" fmla="*/ 3981 h 12594"/>
              <a:gd name="T6" fmla="*/ 10796 w 12607"/>
              <a:gd name="T7" fmla="*/ 3830 h 12594"/>
              <a:gd name="T8" fmla="*/ 10796 w 12607"/>
              <a:gd name="T9" fmla="*/ 1864 h 12594"/>
              <a:gd name="T10" fmla="*/ 10755 w 12607"/>
              <a:gd name="T11" fmla="*/ 1823 h 12594"/>
              <a:gd name="T12" fmla="*/ 8781 w 12607"/>
              <a:gd name="T13" fmla="*/ 1823 h 12594"/>
              <a:gd name="T14" fmla="*/ 8611 w 12607"/>
              <a:gd name="T15" fmla="*/ 1992 h 12594"/>
              <a:gd name="T16" fmla="*/ 7729 w 12607"/>
              <a:gd name="T17" fmla="*/ 1634 h 12594"/>
              <a:gd name="T18" fmla="*/ 7729 w 12607"/>
              <a:gd name="T19" fmla="*/ 1390 h 12594"/>
              <a:gd name="T20" fmla="*/ 6333 w 12607"/>
              <a:gd name="T21" fmla="*/ 0 h 12594"/>
              <a:gd name="T22" fmla="*/ 6274 w 12607"/>
              <a:gd name="T23" fmla="*/ 0 h 12594"/>
              <a:gd name="T24" fmla="*/ 4878 w 12607"/>
              <a:gd name="T25" fmla="*/ 1390 h 12594"/>
              <a:gd name="T26" fmla="*/ 4878 w 12607"/>
              <a:gd name="T27" fmla="*/ 1652 h 12594"/>
              <a:gd name="T28" fmla="*/ 4033 w 12607"/>
              <a:gd name="T29" fmla="*/ 2003 h 12594"/>
              <a:gd name="T30" fmla="*/ 3852 w 12607"/>
              <a:gd name="T31" fmla="*/ 1823 h 12594"/>
              <a:gd name="T32" fmla="*/ 1878 w 12607"/>
              <a:gd name="T33" fmla="*/ 1823 h 12594"/>
              <a:gd name="T34" fmla="*/ 1837 w 12607"/>
              <a:gd name="T35" fmla="*/ 1864 h 12594"/>
              <a:gd name="T36" fmla="*/ 1837 w 12607"/>
              <a:gd name="T37" fmla="*/ 3830 h 12594"/>
              <a:gd name="T38" fmla="*/ 2012 w 12607"/>
              <a:gd name="T39" fmla="*/ 4004 h 12594"/>
              <a:gd name="T40" fmla="*/ 1650 w 12607"/>
              <a:gd name="T41" fmla="*/ 4855 h 12594"/>
              <a:gd name="T42" fmla="*/ 1396 w 12607"/>
              <a:gd name="T43" fmla="*/ 4855 h 12594"/>
              <a:gd name="T44" fmla="*/ 0 w 12607"/>
              <a:gd name="T45" fmla="*/ 6245 h 12594"/>
              <a:gd name="T46" fmla="*/ 0 w 12607"/>
              <a:gd name="T47" fmla="*/ 6304 h 12594"/>
              <a:gd name="T48" fmla="*/ 1396 w 12607"/>
              <a:gd name="T49" fmla="*/ 7694 h 12594"/>
              <a:gd name="T50" fmla="*/ 1618 w 12607"/>
              <a:gd name="T51" fmla="*/ 7694 h 12594"/>
              <a:gd name="T52" fmla="*/ 1983 w 12607"/>
              <a:gd name="T53" fmla="*/ 8593 h 12594"/>
              <a:gd name="T54" fmla="*/ 1814 w 12607"/>
              <a:gd name="T55" fmla="*/ 8761 h 12594"/>
              <a:gd name="T56" fmla="*/ 1814 w 12607"/>
              <a:gd name="T57" fmla="*/ 10728 h 12594"/>
              <a:gd name="T58" fmla="*/ 1855 w 12607"/>
              <a:gd name="T59" fmla="*/ 10769 h 12594"/>
              <a:gd name="T60" fmla="*/ 3829 w 12607"/>
              <a:gd name="T61" fmla="*/ 10769 h 12594"/>
              <a:gd name="T62" fmla="*/ 3981 w 12607"/>
              <a:gd name="T63" fmla="*/ 10618 h 12594"/>
              <a:gd name="T64" fmla="*/ 4878 w 12607"/>
              <a:gd name="T65" fmla="*/ 10999 h 12594"/>
              <a:gd name="T66" fmla="*/ 4878 w 12607"/>
              <a:gd name="T67" fmla="*/ 11204 h 12594"/>
              <a:gd name="T68" fmla="*/ 6274 w 12607"/>
              <a:gd name="T69" fmla="*/ 12594 h 12594"/>
              <a:gd name="T70" fmla="*/ 6333 w 12607"/>
              <a:gd name="T71" fmla="*/ 12594 h 12594"/>
              <a:gd name="T72" fmla="*/ 7729 w 12607"/>
              <a:gd name="T73" fmla="*/ 11204 h 12594"/>
              <a:gd name="T74" fmla="*/ 7729 w 12607"/>
              <a:gd name="T75" fmla="*/ 11016 h 12594"/>
              <a:gd name="T76" fmla="*/ 8664 w 12607"/>
              <a:gd name="T77" fmla="*/ 10630 h 12594"/>
              <a:gd name="T78" fmla="*/ 8803 w 12607"/>
              <a:gd name="T79" fmla="*/ 10769 h 12594"/>
              <a:gd name="T80" fmla="*/ 10777 w 12607"/>
              <a:gd name="T81" fmla="*/ 10769 h 12594"/>
              <a:gd name="T82" fmla="*/ 10819 w 12607"/>
              <a:gd name="T83" fmla="*/ 10728 h 12594"/>
              <a:gd name="T84" fmla="*/ 10819 w 12607"/>
              <a:gd name="T85" fmla="*/ 8761 h 12594"/>
              <a:gd name="T86" fmla="*/ 10673 w 12607"/>
              <a:gd name="T87" fmla="*/ 8616 h 12594"/>
              <a:gd name="T88" fmla="*/ 11051 w 12607"/>
              <a:gd name="T89" fmla="*/ 7694 h 12594"/>
              <a:gd name="T90" fmla="*/ 11211 w 12607"/>
              <a:gd name="T91" fmla="*/ 7694 h 12594"/>
              <a:gd name="T92" fmla="*/ 12607 w 12607"/>
              <a:gd name="T93" fmla="*/ 6304 h 12594"/>
              <a:gd name="T94" fmla="*/ 12607 w 12607"/>
              <a:gd name="T95" fmla="*/ 6245 h 12594"/>
              <a:gd name="T96" fmla="*/ 11212 w 12607"/>
              <a:gd name="T97" fmla="*/ 4855 h 12594"/>
              <a:gd name="T98" fmla="*/ 6337 w 12607"/>
              <a:gd name="T99" fmla="*/ 8498 h 12594"/>
              <a:gd name="T100" fmla="*/ 4152 w 12607"/>
              <a:gd name="T101" fmla="*/ 6323 h 12594"/>
              <a:gd name="T102" fmla="*/ 6337 w 12607"/>
              <a:gd name="T103" fmla="*/ 4146 h 12594"/>
              <a:gd name="T104" fmla="*/ 8521 w 12607"/>
              <a:gd name="T105" fmla="*/ 6323 h 12594"/>
              <a:gd name="T106" fmla="*/ 6337 w 12607"/>
              <a:gd name="T107" fmla="*/ 8498 h 12594"/>
              <a:gd name="T108" fmla="*/ 6337 w 12607"/>
              <a:gd name="T109" fmla="*/ 8498 h 125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12607" h="12594">
                <a:moveTo>
                  <a:pt x="11212" y="4855"/>
                </a:moveTo>
                <a:lnTo>
                  <a:pt x="11019" y="4855"/>
                </a:lnTo>
                <a:cubicBezTo>
                  <a:pt x="10923" y="4550"/>
                  <a:pt x="10796" y="4258"/>
                  <a:pt x="10644" y="3981"/>
                </a:cubicBezTo>
                <a:lnTo>
                  <a:pt x="10796" y="3830"/>
                </a:lnTo>
                <a:cubicBezTo>
                  <a:pt x="11341" y="3287"/>
                  <a:pt x="11341" y="2407"/>
                  <a:pt x="10796" y="1864"/>
                </a:cubicBezTo>
                <a:lnTo>
                  <a:pt x="10755" y="1823"/>
                </a:lnTo>
                <a:cubicBezTo>
                  <a:pt x="10209" y="1279"/>
                  <a:pt x="9326" y="1279"/>
                  <a:pt x="8781" y="1823"/>
                </a:cubicBezTo>
                <a:lnTo>
                  <a:pt x="8611" y="1992"/>
                </a:lnTo>
                <a:cubicBezTo>
                  <a:pt x="8332" y="1846"/>
                  <a:pt x="8037" y="1725"/>
                  <a:pt x="7729" y="1634"/>
                </a:cubicBezTo>
                <a:lnTo>
                  <a:pt x="7729" y="1390"/>
                </a:lnTo>
                <a:cubicBezTo>
                  <a:pt x="7729" y="622"/>
                  <a:pt x="7104" y="0"/>
                  <a:pt x="6333" y="0"/>
                </a:cubicBezTo>
                <a:lnTo>
                  <a:pt x="6274" y="0"/>
                </a:lnTo>
                <a:cubicBezTo>
                  <a:pt x="5503" y="0"/>
                  <a:pt x="4878" y="622"/>
                  <a:pt x="4878" y="1390"/>
                </a:cubicBezTo>
                <a:lnTo>
                  <a:pt x="4878" y="1652"/>
                </a:lnTo>
                <a:cubicBezTo>
                  <a:pt x="4584" y="1742"/>
                  <a:pt x="4301" y="1861"/>
                  <a:pt x="4033" y="2003"/>
                </a:cubicBezTo>
                <a:lnTo>
                  <a:pt x="3852" y="1823"/>
                </a:lnTo>
                <a:cubicBezTo>
                  <a:pt x="3307" y="1280"/>
                  <a:pt x="2423" y="1280"/>
                  <a:pt x="1878" y="1823"/>
                </a:cubicBezTo>
                <a:lnTo>
                  <a:pt x="1837" y="1864"/>
                </a:lnTo>
                <a:cubicBezTo>
                  <a:pt x="1292" y="2407"/>
                  <a:pt x="1292" y="3287"/>
                  <a:pt x="1837" y="3830"/>
                </a:cubicBezTo>
                <a:lnTo>
                  <a:pt x="2012" y="4004"/>
                </a:lnTo>
                <a:cubicBezTo>
                  <a:pt x="1865" y="4274"/>
                  <a:pt x="1743" y="4558"/>
                  <a:pt x="1650" y="4855"/>
                </a:cubicBezTo>
                <a:lnTo>
                  <a:pt x="1396" y="4855"/>
                </a:lnTo>
                <a:cubicBezTo>
                  <a:pt x="625" y="4855"/>
                  <a:pt x="0" y="5478"/>
                  <a:pt x="0" y="6245"/>
                </a:cubicBezTo>
                <a:lnTo>
                  <a:pt x="0" y="6304"/>
                </a:lnTo>
                <a:cubicBezTo>
                  <a:pt x="0" y="7072"/>
                  <a:pt x="625" y="7694"/>
                  <a:pt x="1396" y="7694"/>
                </a:cubicBezTo>
                <a:lnTo>
                  <a:pt x="1618" y="7694"/>
                </a:lnTo>
                <a:cubicBezTo>
                  <a:pt x="1710" y="8008"/>
                  <a:pt x="1833" y="8308"/>
                  <a:pt x="1983" y="8593"/>
                </a:cubicBezTo>
                <a:lnTo>
                  <a:pt x="1814" y="8761"/>
                </a:lnTo>
                <a:cubicBezTo>
                  <a:pt x="1269" y="9304"/>
                  <a:pt x="1269" y="10185"/>
                  <a:pt x="1814" y="10728"/>
                </a:cubicBezTo>
                <a:lnTo>
                  <a:pt x="1855" y="10769"/>
                </a:lnTo>
                <a:cubicBezTo>
                  <a:pt x="2400" y="11312"/>
                  <a:pt x="3284" y="11312"/>
                  <a:pt x="3829" y="10769"/>
                </a:cubicBezTo>
                <a:lnTo>
                  <a:pt x="3981" y="10618"/>
                </a:lnTo>
                <a:cubicBezTo>
                  <a:pt x="4264" y="10773"/>
                  <a:pt x="4564" y="10902"/>
                  <a:pt x="4878" y="10999"/>
                </a:cubicBezTo>
                <a:lnTo>
                  <a:pt x="4878" y="11204"/>
                </a:lnTo>
                <a:cubicBezTo>
                  <a:pt x="4878" y="11972"/>
                  <a:pt x="5503" y="12594"/>
                  <a:pt x="6274" y="12594"/>
                </a:cubicBezTo>
                <a:lnTo>
                  <a:pt x="6333" y="12594"/>
                </a:lnTo>
                <a:cubicBezTo>
                  <a:pt x="7104" y="12594"/>
                  <a:pt x="7729" y="11972"/>
                  <a:pt x="7729" y="11204"/>
                </a:cubicBezTo>
                <a:lnTo>
                  <a:pt x="7729" y="11016"/>
                </a:lnTo>
                <a:cubicBezTo>
                  <a:pt x="8056" y="10920"/>
                  <a:pt x="8368" y="10788"/>
                  <a:pt x="8664" y="10630"/>
                </a:cubicBezTo>
                <a:lnTo>
                  <a:pt x="8803" y="10769"/>
                </a:lnTo>
                <a:cubicBezTo>
                  <a:pt x="9348" y="11312"/>
                  <a:pt x="10233" y="11312"/>
                  <a:pt x="10777" y="10769"/>
                </a:cubicBezTo>
                <a:lnTo>
                  <a:pt x="10819" y="10728"/>
                </a:lnTo>
                <a:cubicBezTo>
                  <a:pt x="11364" y="10185"/>
                  <a:pt x="11364" y="9304"/>
                  <a:pt x="10819" y="8761"/>
                </a:cubicBezTo>
                <a:lnTo>
                  <a:pt x="10673" y="8616"/>
                </a:lnTo>
                <a:cubicBezTo>
                  <a:pt x="10828" y="8324"/>
                  <a:pt x="10956" y="8017"/>
                  <a:pt x="11051" y="7694"/>
                </a:cubicBezTo>
                <a:lnTo>
                  <a:pt x="11211" y="7694"/>
                </a:lnTo>
                <a:cubicBezTo>
                  <a:pt x="11982" y="7694"/>
                  <a:pt x="12607" y="7071"/>
                  <a:pt x="12607" y="6304"/>
                </a:cubicBezTo>
                <a:lnTo>
                  <a:pt x="12607" y="6245"/>
                </a:lnTo>
                <a:cubicBezTo>
                  <a:pt x="12607" y="5477"/>
                  <a:pt x="11982" y="4855"/>
                  <a:pt x="11212" y="4855"/>
                </a:cubicBezTo>
                <a:close/>
                <a:moveTo>
                  <a:pt x="6337" y="8498"/>
                </a:moveTo>
                <a:cubicBezTo>
                  <a:pt x="5130" y="8498"/>
                  <a:pt x="4152" y="7524"/>
                  <a:pt x="4152" y="6323"/>
                </a:cubicBezTo>
                <a:cubicBezTo>
                  <a:pt x="4152" y="5120"/>
                  <a:pt x="5130" y="4146"/>
                  <a:pt x="6337" y="4146"/>
                </a:cubicBezTo>
                <a:cubicBezTo>
                  <a:pt x="7544" y="4146"/>
                  <a:pt x="8521" y="5120"/>
                  <a:pt x="8521" y="6323"/>
                </a:cubicBezTo>
                <a:cubicBezTo>
                  <a:pt x="8521" y="7524"/>
                  <a:pt x="7544" y="8498"/>
                  <a:pt x="6337" y="8498"/>
                </a:cubicBezTo>
                <a:close/>
                <a:moveTo>
                  <a:pt x="6337" y="8498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42" name="iconfont-1187-868118"/>
          <p:cNvSpPr>
            <a:spLocks noChangeAspect="1"/>
          </p:cNvSpPr>
          <p:nvPr>
            <p:custDataLst>
              <p:tags r:id="rId4"/>
            </p:custDataLst>
          </p:nvPr>
        </p:nvSpPr>
        <p:spPr bwMode="auto">
          <a:xfrm>
            <a:off x="6866304" y="4644906"/>
            <a:ext cx="565985" cy="609685"/>
          </a:xfrm>
          <a:custGeom>
            <a:avLst/>
            <a:gdLst>
              <a:gd name="T0" fmla="*/ 10712 w 11708"/>
              <a:gd name="T1" fmla="*/ 21 h 12613"/>
              <a:gd name="T2" fmla="*/ 10456 w 11708"/>
              <a:gd name="T3" fmla="*/ 20 h 12613"/>
              <a:gd name="T4" fmla="*/ 10325 w 11708"/>
              <a:gd name="T5" fmla="*/ 47 h 12613"/>
              <a:gd name="T6" fmla="*/ 9395 w 11708"/>
              <a:gd name="T7" fmla="*/ 1216 h 12613"/>
              <a:gd name="T8" fmla="*/ 8433 w 11708"/>
              <a:gd name="T9" fmla="*/ 976 h 12613"/>
              <a:gd name="T10" fmla="*/ 7046 w 11708"/>
              <a:gd name="T11" fmla="*/ 1083 h 12613"/>
              <a:gd name="T12" fmla="*/ 4358 w 11708"/>
              <a:gd name="T13" fmla="*/ 2553 h 12613"/>
              <a:gd name="T14" fmla="*/ 3333 w 11708"/>
              <a:gd name="T15" fmla="*/ 3342 h 12613"/>
              <a:gd name="T16" fmla="*/ 1854 w 11708"/>
              <a:gd name="T17" fmla="*/ 3755 h 12613"/>
              <a:gd name="T18" fmla="*/ 728 w 11708"/>
              <a:gd name="T19" fmla="*/ 4023 h 12613"/>
              <a:gd name="T20" fmla="*/ 53 w 11708"/>
              <a:gd name="T21" fmla="*/ 4850 h 12613"/>
              <a:gd name="T22" fmla="*/ 32 w 11708"/>
              <a:gd name="T23" fmla="*/ 4916 h 12613"/>
              <a:gd name="T24" fmla="*/ 14 w 11708"/>
              <a:gd name="T25" fmla="*/ 4929 h 12613"/>
              <a:gd name="T26" fmla="*/ 0 w 11708"/>
              <a:gd name="T27" fmla="*/ 5056 h 12613"/>
              <a:gd name="T28" fmla="*/ 0 w 11708"/>
              <a:gd name="T29" fmla="*/ 5084 h 12613"/>
              <a:gd name="T30" fmla="*/ 0 w 11708"/>
              <a:gd name="T31" fmla="*/ 5282 h 12613"/>
              <a:gd name="T32" fmla="*/ 0 w 11708"/>
              <a:gd name="T33" fmla="*/ 5311 h 12613"/>
              <a:gd name="T34" fmla="*/ 15 w 11708"/>
              <a:gd name="T35" fmla="*/ 5466 h 12613"/>
              <a:gd name="T36" fmla="*/ 32 w 11708"/>
              <a:gd name="T37" fmla="*/ 5479 h 12613"/>
              <a:gd name="T38" fmla="*/ 320 w 11708"/>
              <a:gd name="T39" fmla="*/ 6494 h 12613"/>
              <a:gd name="T40" fmla="*/ 1657 w 11708"/>
              <a:gd name="T41" fmla="*/ 8578 h 12613"/>
              <a:gd name="T42" fmla="*/ 4450 w 11708"/>
              <a:gd name="T43" fmla="*/ 10985 h 12613"/>
              <a:gd name="T44" fmla="*/ 6401 w 11708"/>
              <a:gd name="T45" fmla="*/ 11632 h 12613"/>
              <a:gd name="T46" fmla="*/ 7491 w 11708"/>
              <a:gd name="T47" fmla="*/ 11224 h 12613"/>
              <a:gd name="T48" fmla="*/ 7750 w 11708"/>
              <a:gd name="T49" fmla="*/ 10617 h 12613"/>
              <a:gd name="T50" fmla="*/ 8144 w 11708"/>
              <a:gd name="T51" fmla="*/ 9057 h 12613"/>
              <a:gd name="T52" fmla="*/ 8945 w 11708"/>
              <a:gd name="T53" fmla="*/ 7679 h 12613"/>
              <a:gd name="T54" fmla="*/ 10341 w 11708"/>
              <a:gd name="T55" fmla="*/ 5606 h 12613"/>
              <a:gd name="T56" fmla="*/ 10610 w 11708"/>
              <a:gd name="T57" fmla="*/ 2746 h 12613"/>
              <a:gd name="T58" fmla="*/ 10473 w 11708"/>
              <a:gd name="T59" fmla="*/ 2318 h 12613"/>
              <a:gd name="T60" fmla="*/ 11658 w 11708"/>
              <a:gd name="T61" fmla="*/ 1351 h 12613"/>
              <a:gd name="T62" fmla="*/ 11683 w 11708"/>
              <a:gd name="T63" fmla="*/ 1246 h 12613"/>
              <a:gd name="T64" fmla="*/ 11683 w 11708"/>
              <a:gd name="T65" fmla="*/ 1001 h 12613"/>
              <a:gd name="T66" fmla="*/ 10712 w 11708"/>
              <a:gd name="T67" fmla="*/ 21 h 12613"/>
              <a:gd name="T68" fmla="*/ 8713 w 11708"/>
              <a:gd name="T69" fmla="*/ 2115 h 12613"/>
              <a:gd name="T70" fmla="*/ 6525 w 11708"/>
              <a:gd name="T71" fmla="*/ 3424 h 12613"/>
              <a:gd name="T72" fmla="*/ 4830 w 11708"/>
              <a:gd name="T73" fmla="*/ 5301 h 12613"/>
              <a:gd name="T74" fmla="*/ 2957 w 11708"/>
              <a:gd name="T75" fmla="*/ 6660 h 12613"/>
              <a:gd name="T76" fmla="*/ 2478 w 11708"/>
              <a:gd name="T77" fmla="*/ 6777 h 12613"/>
              <a:gd name="T78" fmla="*/ 2124 w 11708"/>
              <a:gd name="T79" fmla="*/ 6695 h 12613"/>
              <a:gd name="T80" fmla="*/ 1497 w 11708"/>
              <a:gd name="T81" fmla="*/ 5850 h 12613"/>
              <a:gd name="T82" fmla="*/ 1467 w 11708"/>
              <a:gd name="T83" fmla="*/ 5684 h 12613"/>
              <a:gd name="T84" fmla="*/ 1554 w 11708"/>
              <a:gd name="T85" fmla="*/ 5585 h 12613"/>
              <a:gd name="T86" fmla="*/ 3506 w 11708"/>
              <a:gd name="T87" fmla="*/ 5044 h 12613"/>
              <a:gd name="T88" fmla="*/ 5285 w 11708"/>
              <a:gd name="T89" fmla="*/ 3681 h 12613"/>
              <a:gd name="T90" fmla="*/ 6672 w 11708"/>
              <a:gd name="T91" fmla="*/ 2456 h 12613"/>
              <a:gd name="T92" fmla="*/ 8576 w 11708"/>
              <a:gd name="T93" fmla="*/ 2025 h 12613"/>
              <a:gd name="T94" fmla="*/ 8712 w 11708"/>
              <a:gd name="T95" fmla="*/ 2060 h 12613"/>
              <a:gd name="T96" fmla="*/ 8713 w 11708"/>
              <a:gd name="T97" fmla="*/ 2115 h 12613"/>
              <a:gd name="T98" fmla="*/ 10542 w 11708"/>
              <a:gd name="T99" fmla="*/ 1734 h 12613"/>
              <a:gd name="T100" fmla="*/ 9969 w 11708"/>
              <a:gd name="T101" fmla="*/ 1170 h 12613"/>
              <a:gd name="T102" fmla="*/ 10533 w 11708"/>
              <a:gd name="T103" fmla="*/ 598 h 12613"/>
              <a:gd name="T104" fmla="*/ 11105 w 11708"/>
              <a:gd name="T105" fmla="*/ 1161 h 12613"/>
              <a:gd name="T106" fmla="*/ 10542 w 11708"/>
              <a:gd name="T107" fmla="*/ 1734 h 12613"/>
              <a:gd name="T108" fmla="*/ 4679 w 11708"/>
              <a:gd name="T109" fmla="*/ 11663 h 12613"/>
              <a:gd name="T110" fmla="*/ 3078 w 11708"/>
              <a:gd name="T111" fmla="*/ 10636 h 12613"/>
              <a:gd name="T112" fmla="*/ 2902 w 11708"/>
              <a:gd name="T113" fmla="*/ 10642 h 12613"/>
              <a:gd name="T114" fmla="*/ 2568 w 11708"/>
              <a:gd name="T115" fmla="*/ 11810 h 12613"/>
              <a:gd name="T116" fmla="*/ 3422 w 11708"/>
              <a:gd name="T117" fmla="*/ 12610 h 12613"/>
              <a:gd name="T118" fmla="*/ 3848 w 11708"/>
              <a:gd name="T119" fmla="*/ 12613 h 12613"/>
              <a:gd name="T120" fmla="*/ 4739 w 11708"/>
              <a:gd name="T121" fmla="*/ 11817 h 12613"/>
              <a:gd name="T122" fmla="*/ 4679 w 11708"/>
              <a:gd name="T123" fmla="*/ 11663 h 12613"/>
              <a:gd name="T124" fmla="*/ 4679 w 11708"/>
              <a:gd name="T125" fmla="*/ 11663 h 126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11708" h="12613">
                <a:moveTo>
                  <a:pt x="10712" y="21"/>
                </a:moveTo>
                <a:cubicBezTo>
                  <a:pt x="10627" y="18"/>
                  <a:pt x="10542" y="19"/>
                  <a:pt x="10456" y="20"/>
                </a:cubicBezTo>
                <a:cubicBezTo>
                  <a:pt x="10427" y="66"/>
                  <a:pt x="10358" y="9"/>
                  <a:pt x="10325" y="47"/>
                </a:cubicBezTo>
                <a:cubicBezTo>
                  <a:pt x="9728" y="203"/>
                  <a:pt x="9429" y="599"/>
                  <a:pt x="9395" y="1216"/>
                </a:cubicBezTo>
                <a:cubicBezTo>
                  <a:pt x="9078" y="1094"/>
                  <a:pt x="8763" y="1010"/>
                  <a:pt x="8433" y="976"/>
                </a:cubicBezTo>
                <a:cubicBezTo>
                  <a:pt x="7963" y="927"/>
                  <a:pt x="7502" y="974"/>
                  <a:pt x="7046" y="1083"/>
                </a:cubicBezTo>
                <a:cubicBezTo>
                  <a:pt x="6018" y="1331"/>
                  <a:pt x="5143" y="1861"/>
                  <a:pt x="4358" y="2553"/>
                </a:cubicBezTo>
                <a:cubicBezTo>
                  <a:pt x="4034" y="2839"/>
                  <a:pt x="3739" y="3160"/>
                  <a:pt x="3333" y="3342"/>
                </a:cubicBezTo>
                <a:cubicBezTo>
                  <a:pt x="2859" y="3553"/>
                  <a:pt x="2356" y="3651"/>
                  <a:pt x="1854" y="3755"/>
                </a:cubicBezTo>
                <a:cubicBezTo>
                  <a:pt x="1476" y="3833"/>
                  <a:pt x="1095" y="3895"/>
                  <a:pt x="728" y="4023"/>
                </a:cubicBezTo>
                <a:cubicBezTo>
                  <a:pt x="331" y="4162"/>
                  <a:pt x="116" y="4442"/>
                  <a:pt x="53" y="4850"/>
                </a:cubicBezTo>
                <a:cubicBezTo>
                  <a:pt x="50" y="4873"/>
                  <a:pt x="39" y="4894"/>
                  <a:pt x="32" y="4916"/>
                </a:cubicBezTo>
                <a:cubicBezTo>
                  <a:pt x="26" y="4925"/>
                  <a:pt x="20" y="4930"/>
                  <a:pt x="14" y="4929"/>
                </a:cubicBezTo>
                <a:cubicBezTo>
                  <a:pt x="9" y="4971"/>
                  <a:pt x="26" y="5016"/>
                  <a:pt x="0" y="5056"/>
                </a:cubicBezTo>
                <a:lnTo>
                  <a:pt x="0" y="5084"/>
                </a:lnTo>
                <a:cubicBezTo>
                  <a:pt x="22" y="5150"/>
                  <a:pt x="22" y="5216"/>
                  <a:pt x="0" y="5282"/>
                </a:cubicBezTo>
                <a:lnTo>
                  <a:pt x="0" y="5311"/>
                </a:lnTo>
                <a:cubicBezTo>
                  <a:pt x="28" y="5360"/>
                  <a:pt x="8" y="5415"/>
                  <a:pt x="15" y="5466"/>
                </a:cubicBezTo>
                <a:cubicBezTo>
                  <a:pt x="20" y="5466"/>
                  <a:pt x="26" y="5470"/>
                  <a:pt x="32" y="5479"/>
                </a:cubicBezTo>
                <a:cubicBezTo>
                  <a:pt x="100" y="5825"/>
                  <a:pt x="182" y="6167"/>
                  <a:pt x="320" y="6494"/>
                </a:cubicBezTo>
                <a:cubicBezTo>
                  <a:pt x="644" y="7267"/>
                  <a:pt x="1112" y="7948"/>
                  <a:pt x="1657" y="8578"/>
                </a:cubicBezTo>
                <a:cubicBezTo>
                  <a:pt x="2469" y="9518"/>
                  <a:pt x="3370" y="10357"/>
                  <a:pt x="4450" y="10985"/>
                </a:cubicBezTo>
                <a:cubicBezTo>
                  <a:pt x="5053" y="11336"/>
                  <a:pt x="5689" y="11607"/>
                  <a:pt x="6401" y="11632"/>
                </a:cubicBezTo>
                <a:cubicBezTo>
                  <a:pt x="6815" y="11647"/>
                  <a:pt x="7216" y="11591"/>
                  <a:pt x="7491" y="11224"/>
                </a:cubicBezTo>
                <a:cubicBezTo>
                  <a:pt x="7625" y="11045"/>
                  <a:pt x="7691" y="10831"/>
                  <a:pt x="7750" y="10617"/>
                </a:cubicBezTo>
                <a:cubicBezTo>
                  <a:pt x="7892" y="10100"/>
                  <a:pt x="7986" y="9571"/>
                  <a:pt x="8144" y="9057"/>
                </a:cubicBezTo>
                <a:cubicBezTo>
                  <a:pt x="8305" y="8535"/>
                  <a:pt x="8558" y="8071"/>
                  <a:pt x="8945" y="7679"/>
                </a:cubicBezTo>
                <a:cubicBezTo>
                  <a:pt x="9538" y="7075"/>
                  <a:pt x="10019" y="6392"/>
                  <a:pt x="10341" y="5606"/>
                </a:cubicBezTo>
                <a:cubicBezTo>
                  <a:pt x="10720" y="4681"/>
                  <a:pt x="10862" y="3731"/>
                  <a:pt x="10610" y="2746"/>
                </a:cubicBezTo>
                <a:cubicBezTo>
                  <a:pt x="10573" y="2601"/>
                  <a:pt x="10519" y="2460"/>
                  <a:pt x="10473" y="2318"/>
                </a:cubicBezTo>
                <a:cubicBezTo>
                  <a:pt x="11208" y="2202"/>
                  <a:pt x="11536" y="1935"/>
                  <a:pt x="11658" y="1351"/>
                </a:cubicBezTo>
                <a:cubicBezTo>
                  <a:pt x="11687" y="1326"/>
                  <a:pt x="11649" y="1269"/>
                  <a:pt x="11683" y="1246"/>
                </a:cubicBezTo>
                <a:lnTo>
                  <a:pt x="11683" y="1001"/>
                </a:lnTo>
                <a:cubicBezTo>
                  <a:pt x="11708" y="530"/>
                  <a:pt x="11169" y="0"/>
                  <a:pt x="10712" y="21"/>
                </a:cubicBezTo>
                <a:close/>
                <a:moveTo>
                  <a:pt x="8713" y="2115"/>
                </a:moveTo>
                <a:cubicBezTo>
                  <a:pt x="7823" y="2284"/>
                  <a:pt x="7160" y="2834"/>
                  <a:pt x="6525" y="3424"/>
                </a:cubicBezTo>
                <a:cubicBezTo>
                  <a:pt x="5905" y="3999"/>
                  <a:pt x="5362" y="4646"/>
                  <a:pt x="4830" y="5301"/>
                </a:cubicBezTo>
                <a:cubicBezTo>
                  <a:pt x="4327" y="5921"/>
                  <a:pt x="3724" y="6405"/>
                  <a:pt x="2957" y="6660"/>
                </a:cubicBezTo>
                <a:cubicBezTo>
                  <a:pt x="2802" y="6712"/>
                  <a:pt x="2638" y="6740"/>
                  <a:pt x="2478" y="6777"/>
                </a:cubicBezTo>
                <a:cubicBezTo>
                  <a:pt x="2347" y="6807"/>
                  <a:pt x="2235" y="6776"/>
                  <a:pt x="2124" y="6695"/>
                </a:cubicBezTo>
                <a:cubicBezTo>
                  <a:pt x="1826" y="6477"/>
                  <a:pt x="1597" y="6212"/>
                  <a:pt x="1497" y="5850"/>
                </a:cubicBezTo>
                <a:cubicBezTo>
                  <a:pt x="1482" y="5796"/>
                  <a:pt x="1476" y="5739"/>
                  <a:pt x="1467" y="5684"/>
                </a:cubicBezTo>
                <a:cubicBezTo>
                  <a:pt x="1456" y="5615"/>
                  <a:pt x="1473" y="5584"/>
                  <a:pt x="1554" y="5585"/>
                </a:cubicBezTo>
                <a:cubicBezTo>
                  <a:pt x="2257" y="5596"/>
                  <a:pt x="2897" y="5370"/>
                  <a:pt x="3506" y="5044"/>
                </a:cubicBezTo>
                <a:cubicBezTo>
                  <a:pt x="4172" y="4686"/>
                  <a:pt x="4738" y="4197"/>
                  <a:pt x="5285" y="3681"/>
                </a:cubicBezTo>
                <a:cubicBezTo>
                  <a:pt x="5733" y="3257"/>
                  <a:pt x="6159" y="2807"/>
                  <a:pt x="6672" y="2456"/>
                </a:cubicBezTo>
                <a:cubicBezTo>
                  <a:pt x="7250" y="2059"/>
                  <a:pt x="7882" y="1903"/>
                  <a:pt x="8576" y="2025"/>
                </a:cubicBezTo>
                <a:cubicBezTo>
                  <a:pt x="8622" y="2033"/>
                  <a:pt x="8667" y="2048"/>
                  <a:pt x="8712" y="2060"/>
                </a:cubicBezTo>
                <a:cubicBezTo>
                  <a:pt x="8730" y="2078"/>
                  <a:pt x="8729" y="2096"/>
                  <a:pt x="8713" y="2115"/>
                </a:cubicBezTo>
                <a:close/>
                <a:moveTo>
                  <a:pt x="10542" y="1734"/>
                </a:moveTo>
                <a:cubicBezTo>
                  <a:pt x="10236" y="1738"/>
                  <a:pt x="9974" y="1480"/>
                  <a:pt x="9969" y="1170"/>
                </a:cubicBezTo>
                <a:cubicBezTo>
                  <a:pt x="9965" y="863"/>
                  <a:pt x="10223" y="602"/>
                  <a:pt x="10533" y="598"/>
                </a:cubicBezTo>
                <a:cubicBezTo>
                  <a:pt x="10843" y="595"/>
                  <a:pt x="11101" y="849"/>
                  <a:pt x="11105" y="1161"/>
                </a:cubicBezTo>
                <a:cubicBezTo>
                  <a:pt x="11109" y="1469"/>
                  <a:pt x="10852" y="1730"/>
                  <a:pt x="10542" y="1734"/>
                </a:cubicBezTo>
                <a:close/>
                <a:moveTo>
                  <a:pt x="4679" y="11663"/>
                </a:moveTo>
                <a:cubicBezTo>
                  <a:pt x="4101" y="11390"/>
                  <a:pt x="3575" y="11034"/>
                  <a:pt x="3078" y="10636"/>
                </a:cubicBezTo>
                <a:cubicBezTo>
                  <a:pt x="3007" y="10579"/>
                  <a:pt x="2963" y="10583"/>
                  <a:pt x="2902" y="10642"/>
                </a:cubicBezTo>
                <a:cubicBezTo>
                  <a:pt x="2563" y="10967"/>
                  <a:pt x="2436" y="11355"/>
                  <a:pt x="2568" y="11810"/>
                </a:cubicBezTo>
                <a:cubicBezTo>
                  <a:pt x="2693" y="12243"/>
                  <a:pt x="2998" y="12493"/>
                  <a:pt x="3422" y="12610"/>
                </a:cubicBezTo>
                <a:cubicBezTo>
                  <a:pt x="3564" y="12611"/>
                  <a:pt x="3706" y="12612"/>
                  <a:pt x="3848" y="12613"/>
                </a:cubicBezTo>
                <a:cubicBezTo>
                  <a:pt x="4294" y="12515"/>
                  <a:pt x="4594" y="12254"/>
                  <a:pt x="4739" y="11817"/>
                </a:cubicBezTo>
                <a:cubicBezTo>
                  <a:pt x="4763" y="11744"/>
                  <a:pt x="4760" y="11701"/>
                  <a:pt x="4679" y="11663"/>
                </a:cubicBezTo>
                <a:close/>
                <a:moveTo>
                  <a:pt x="4679" y="11663"/>
                </a:moveTo>
                <a:close/>
              </a:path>
            </a:pathLst>
          </a:custGeom>
          <a:solidFill>
            <a:schemeClr val="bg1"/>
          </a:solidFill>
          <a:ln>
            <a:noFill/>
          </a:ln>
        </p:spPr>
      </p:sp>
      <p:sp>
        <p:nvSpPr>
          <p:cNvPr id="2" name="文本框 1"/>
          <p:cNvSpPr txBox="1"/>
          <p:nvPr/>
        </p:nvSpPr>
        <p:spPr>
          <a:xfrm>
            <a:off x="1370965" y="1653540"/>
            <a:ext cx="9450705" cy="2399665"/>
          </a:xfrm>
          <a:prstGeom prst="rect">
            <a:avLst/>
          </a:prstGeom>
        </p:spPr>
        <p:txBody>
          <a:bodyPr wrap="square">
            <a:spAutoFit/>
          </a:bodyPr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zh-CN" altLang="en-US" sz="2000">
                <a:solidFill>
                  <a:srgbClr val="000000"/>
                </a:solidFill>
                <a:latin typeface="Times New Roman" panose="02020603050405020304" charset="0"/>
                <a:ea typeface="楷体" panose="02010609060101010101" charset="-122"/>
                <a:cs typeface="Times New Roman" panose="02020603050405020304" charset="0"/>
              </a:rPr>
              <a:t>（六）强化监督。各乡镇（街）需细化救助资金管理制度，规范工作流程，明确各环节责任人和工作要求。主动配合监察、审计等部门的监督检查，如实提供相关资料和信息。同时，做好救助工作信息公开，通过政府网站、村务公开栏等渠道及时公布救助资金发放情况，自觉接受社会公众和新闻媒体监督，确保资金安全、规范、高效使用。</a:t>
            </a:r>
            <a:endParaRPr lang="zh-CN" altLang="en-US" sz="2000">
              <a:solidFill>
                <a:srgbClr val="000000"/>
              </a:solidFill>
              <a:latin typeface="Times New Roman" panose="02020603050405020304" charset="0"/>
              <a:ea typeface="楷体" panose="02010609060101010101" charset="-122"/>
              <a:cs typeface="Times New Roman" panose="0202060305040502030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 flipV="1">
            <a:off x="0" y="0"/>
            <a:ext cx="5076722" cy="3606801"/>
            <a:chOff x="0" y="3251200"/>
            <a:chExt cx="5076722" cy="3606801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6" name="直角三角形 5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任意多边形: 形状 6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8" name="任意多边形: 形状 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38" name="组合 37"/>
          <p:cNvGrpSpPr/>
          <p:nvPr>
            <p:custDataLst>
              <p:tags r:id="rId2"/>
            </p:custDataLst>
          </p:nvPr>
        </p:nvGrpSpPr>
        <p:grpSpPr>
          <a:xfrm>
            <a:off x="3389630" y="1670050"/>
            <a:ext cx="5276985" cy="3766565"/>
            <a:chOff x="3496111" y="1722644"/>
            <a:chExt cx="5301182" cy="3766603"/>
          </a:xfrm>
        </p:grpSpPr>
        <p:sp>
          <p:nvSpPr>
            <p:cNvPr id="36" name="文本框 35"/>
            <p:cNvSpPr txBox="1"/>
            <p:nvPr>
              <p:custDataLst>
                <p:tags r:id="rId3"/>
              </p:custDataLst>
            </p:nvPr>
          </p:nvSpPr>
          <p:spPr>
            <a:xfrm>
              <a:off x="6141203" y="1811588"/>
              <a:ext cx="2656090" cy="52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dirty="0">
                  <a:solidFill>
                    <a:schemeClr val="bg2">
                      <a:lumMod val="25000"/>
                    </a:schemeClr>
                  </a:solidFill>
                  <a:latin typeface="仿宋" panose="02010609060101010101" charset="-122"/>
                  <a:ea typeface="仿宋" panose="02010609060101010101" charset="-122"/>
                </a:rPr>
                <a:t>目的意义</a:t>
              </a:r>
              <a:endParaRPr lang="zh-CN" altLang="en-US" sz="2800" dirty="0">
                <a:solidFill>
                  <a:schemeClr val="bg2">
                    <a:lumMod val="25000"/>
                  </a:schemeClr>
                </a:solidFill>
                <a:latin typeface="方正小标宋简体" panose="02000000000000000000" charset="-122"/>
                <a:ea typeface="方正小标宋简体" panose="02000000000000000000" charset="-122"/>
              </a:endParaRPr>
            </a:p>
          </p:txBody>
        </p:sp>
        <p:grpSp>
          <p:nvGrpSpPr>
            <p:cNvPr id="33" name="组合 32"/>
            <p:cNvGrpSpPr/>
            <p:nvPr/>
          </p:nvGrpSpPr>
          <p:grpSpPr>
            <a:xfrm>
              <a:off x="5087253" y="1722644"/>
              <a:ext cx="871258" cy="640384"/>
              <a:chOff x="613920" y="1238998"/>
              <a:chExt cx="871258" cy="640384"/>
            </a:xfrm>
          </p:grpSpPr>
          <p:sp>
            <p:nvSpPr>
              <p:cNvPr id="34" name="矩形: 圆角 33"/>
              <p:cNvSpPr/>
              <p:nvPr>
                <p:custDataLst>
                  <p:tags r:id="rId4"/>
                </p:custDataLst>
              </p:nvPr>
            </p:nvSpPr>
            <p:spPr>
              <a:xfrm>
                <a:off x="710394" y="1238998"/>
                <a:ext cx="640386" cy="640384"/>
              </a:xfrm>
              <a:prstGeom prst="roundRect">
                <a:avLst>
                  <a:gd name="adj" fmla="val 10685"/>
                </a:avLst>
              </a:prstGeom>
              <a:solidFill>
                <a:srgbClr val="CC00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35" name="文本框 34"/>
              <p:cNvSpPr txBox="1"/>
              <p:nvPr>
                <p:custDataLst>
                  <p:tags r:id="rId5"/>
                </p:custDataLst>
              </p:nvPr>
            </p:nvSpPr>
            <p:spPr>
              <a:xfrm>
                <a:off x="613920" y="1328232"/>
                <a:ext cx="871258" cy="460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chemeClr val="bg1"/>
                    </a:solidFill>
                    <a:latin typeface="仿宋" panose="02010609060101010101" charset="-122"/>
                    <a:ea typeface="仿宋" panose="02010609060101010101" charset="-122"/>
                  </a:rPr>
                  <a:t>一</a:t>
                </a:r>
                <a:endParaRPr lang="zh-CN" altLang="en-US" sz="2400" b="1" dirty="0">
                  <a:solidFill>
                    <a:schemeClr val="bg1"/>
                  </a:solidFill>
                  <a:latin typeface="仿宋" panose="02010609060101010101" charset="-122"/>
                  <a:ea typeface="仿宋" panose="02010609060101010101" charset="-122"/>
                </a:endParaRPr>
              </a:p>
            </p:txBody>
          </p:sp>
        </p:grpSp>
        <p:sp>
          <p:nvSpPr>
            <p:cNvPr id="30" name="文本框 29"/>
            <p:cNvSpPr txBox="1"/>
            <p:nvPr>
              <p:custDataLst>
                <p:tags r:id="rId6"/>
              </p:custDataLst>
            </p:nvPr>
          </p:nvSpPr>
          <p:spPr>
            <a:xfrm>
              <a:off x="6140408" y="3339405"/>
              <a:ext cx="2656090" cy="52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dirty="0">
                  <a:solidFill>
                    <a:schemeClr val="bg2">
                      <a:lumMod val="25000"/>
                    </a:schemeClr>
                  </a:solidFill>
                  <a:latin typeface="仿宋" panose="02010609060101010101" charset="-122"/>
                  <a:ea typeface="仿宋" panose="02010609060101010101" charset="-122"/>
                </a:rPr>
                <a:t>救助范围</a:t>
              </a:r>
              <a:endParaRPr lang="zh-CN" altLang="en-US" sz="2800" dirty="0">
                <a:solidFill>
                  <a:schemeClr val="bg2">
                    <a:lumMod val="25000"/>
                  </a:schemeClr>
                </a:solidFill>
                <a:latin typeface="方正小标宋简体" panose="02000000000000000000" charset="-122"/>
                <a:ea typeface="方正小标宋简体" panose="02000000000000000000" charset="-122"/>
              </a:endParaRPr>
            </a:p>
          </p:txBody>
        </p:sp>
        <p:grpSp>
          <p:nvGrpSpPr>
            <p:cNvPr id="27" name="组合 26"/>
            <p:cNvGrpSpPr/>
            <p:nvPr/>
          </p:nvGrpSpPr>
          <p:grpSpPr>
            <a:xfrm>
              <a:off x="5068905" y="2469403"/>
              <a:ext cx="871258" cy="640384"/>
              <a:chOff x="-2857537" y="1985757"/>
              <a:chExt cx="871258" cy="640384"/>
            </a:xfrm>
          </p:grpSpPr>
          <p:sp>
            <p:nvSpPr>
              <p:cNvPr id="28" name="矩形: 圆角 27"/>
              <p:cNvSpPr/>
              <p:nvPr>
                <p:custDataLst>
                  <p:tags r:id="rId7"/>
                </p:custDataLst>
              </p:nvPr>
            </p:nvSpPr>
            <p:spPr>
              <a:xfrm>
                <a:off x="-2751032" y="1985757"/>
                <a:ext cx="640386" cy="640384"/>
              </a:xfrm>
              <a:prstGeom prst="roundRect">
                <a:avLst>
                  <a:gd name="adj" fmla="val 10685"/>
                </a:avLst>
              </a:prstGeom>
              <a:solidFill>
                <a:srgbClr val="CC00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9" name="文本框 28"/>
              <p:cNvSpPr txBox="1"/>
              <p:nvPr>
                <p:custDataLst>
                  <p:tags r:id="rId8"/>
                </p:custDataLst>
              </p:nvPr>
            </p:nvSpPr>
            <p:spPr>
              <a:xfrm>
                <a:off x="-2857537" y="2094167"/>
                <a:ext cx="871258" cy="460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zh-CN" altLang="en-US" sz="2400" b="1" dirty="0">
                    <a:solidFill>
                      <a:schemeClr val="bg1"/>
                    </a:solidFill>
                    <a:latin typeface="仿宋" panose="02010609060101010101" charset="-122"/>
                    <a:ea typeface="仿宋" panose="02010609060101010101" charset="-122"/>
                  </a:rPr>
                  <a:t>二</a:t>
                </a:r>
                <a:endParaRPr lang="zh-CN" altLang="en-US" sz="2400" b="1" dirty="0">
                  <a:solidFill>
                    <a:schemeClr val="bg1"/>
                  </a:solidFill>
                  <a:latin typeface="仿宋" panose="02010609060101010101" charset="-122"/>
                  <a:ea typeface="仿宋" panose="02010609060101010101" charset="-122"/>
                </a:endParaRPr>
              </a:p>
            </p:txBody>
          </p:sp>
        </p:grpSp>
        <p:sp>
          <p:nvSpPr>
            <p:cNvPr id="24" name="文本框 23"/>
            <p:cNvSpPr txBox="1"/>
            <p:nvPr>
              <p:custDataLst>
                <p:tags r:id="rId9"/>
              </p:custDataLst>
            </p:nvPr>
          </p:nvSpPr>
          <p:spPr>
            <a:xfrm>
              <a:off x="6140430" y="4169714"/>
              <a:ext cx="2656090" cy="52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dirty="0">
                  <a:solidFill>
                    <a:schemeClr val="bg2">
                      <a:lumMod val="25000"/>
                    </a:schemeClr>
                  </a:solidFill>
                  <a:latin typeface="仿宋" panose="02010609060101010101" charset="-122"/>
                  <a:ea typeface="仿宋" panose="02010609060101010101" charset="-122"/>
                </a:rPr>
                <a:t>救助标准</a:t>
              </a:r>
              <a:endParaRPr lang="zh-CN" altLang="en-US" sz="2800" dirty="0">
                <a:solidFill>
                  <a:schemeClr val="bg2">
                    <a:lumMod val="25000"/>
                  </a:schemeClr>
                </a:solidFill>
                <a:latin typeface="方正小标宋简体" panose="02000000000000000000" charset="-122"/>
                <a:ea typeface="方正小标宋简体" panose="02000000000000000000" charset="-122"/>
              </a:endParaRPr>
            </a:p>
          </p:txBody>
        </p:sp>
        <p:grpSp>
          <p:nvGrpSpPr>
            <p:cNvPr id="21" name="组合 20"/>
            <p:cNvGrpSpPr/>
            <p:nvPr/>
          </p:nvGrpSpPr>
          <p:grpSpPr>
            <a:xfrm>
              <a:off x="3496111" y="2115204"/>
              <a:ext cx="2326097" cy="1779171"/>
              <a:chOff x="-977222" y="-850385"/>
              <a:chExt cx="2326097" cy="1779171"/>
            </a:xfrm>
          </p:grpSpPr>
          <p:sp>
            <p:nvSpPr>
              <p:cNvPr id="22" name="矩形: 圆角 21"/>
              <p:cNvSpPr/>
              <p:nvPr>
                <p:custDataLst>
                  <p:tags r:id="rId10"/>
                </p:custDataLst>
              </p:nvPr>
            </p:nvSpPr>
            <p:spPr>
              <a:xfrm>
                <a:off x="708489" y="288402"/>
                <a:ext cx="640386" cy="640384"/>
              </a:xfrm>
              <a:prstGeom prst="roundRect">
                <a:avLst>
                  <a:gd name="adj" fmla="val 10685"/>
                </a:avLst>
              </a:prstGeom>
              <a:solidFill>
                <a:srgbClr val="CC001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23" name="文本框 22"/>
              <p:cNvSpPr txBox="1"/>
              <p:nvPr>
                <p:custDataLst>
                  <p:tags r:id="rId11"/>
                </p:custDataLst>
              </p:nvPr>
            </p:nvSpPr>
            <p:spPr>
              <a:xfrm>
                <a:off x="-977222" y="-850385"/>
                <a:ext cx="871258" cy="4603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altLang="zh-CN" sz="2400" dirty="0">
                    <a:solidFill>
                      <a:schemeClr val="bg1"/>
                    </a:solidFill>
                    <a:latin typeface="汉仪铁线黑-65简" panose="00020600040101010101" pitchFamily="18" charset="-122"/>
                    <a:ea typeface="汉仪铁线黑-65简" panose="00020600040101010101" pitchFamily="18" charset="-122"/>
                  </a:rPr>
                  <a:t>03</a:t>
                </a:r>
                <a:endParaRPr lang="zh-CN" altLang="en-US" sz="2400" dirty="0">
                  <a:solidFill>
                    <a:schemeClr val="bg1"/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</a:endParaRPr>
              </a:p>
            </p:txBody>
          </p:sp>
        </p:grpSp>
        <p:sp>
          <p:nvSpPr>
            <p:cNvPr id="18" name="文本框 17"/>
            <p:cNvSpPr txBox="1"/>
            <p:nvPr>
              <p:custDataLst>
                <p:tags r:id="rId12"/>
              </p:custDataLst>
            </p:nvPr>
          </p:nvSpPr>
          <p:spPr>
            <a:xfrm>
              <a:off x="6139975" y="4967272"/>
              <a:ext cx="2385442" cy="5219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zh-CN" altLang="en-US" sz="2800" dirty="0">
                  <a:solidFill>
                    <a:schemeClr val="bg2">
                      <a:lumMod val="25000"/>
                    </a:schemeClr>
                  </a:solidFill>
                  <a:latin typeface="仿宋" panose="02010609060101010101" charset="-122"/>
                  <a:ea typeface="仿宋" panose="02010609060101010101" charset="-122"/>
                </a:rPr>
                <a:t>资金来源</a:t>
              </a:r>
              <a:endParaRPr lang="zh-CN" altLang="en-US" sz="2800" dirty="0">
                <a:solidFill>
                  <a:schemeClr val="bg2">
                    <a:lumMod val="25000"/>
                  </a:schemeClr>
                </a:solidFill>
                <a:latin typeface="仿宋" panose="02010609060101010101" charset="-122"/>
                <a:ea typeface="仿宋" panose="02010609060101010101" charset="-122"/>
              </a:endParaRPr>
            </a:p>
          </p:txBody>
        </p:sp>
        <p:sp>
          <p:nvSpPr>
            <p:cNvPr id="16" name="矩形: 圆角 15"/>
            <p:cNvSpPr/>
            <p:nvPr>
              <p:custDataLst>
                <p:tags r:id="rId13"/>
              </p:custDataLst>
            </p:nvPr>
          </p:nvSpPr>
          <p:spPr>
            <a:xfrm>
              <a:off x="5184976" y="4055995"/>
              <a:ext cx="640386" cy="640384"/>
            </a:xfrm>
            <a:prstGeom prst="roundRect">
              <a:avLst>
                <a:gd name="adj" fmla="val 10685"/>
              </a:avLst>
            </a:prstGeom>
            <a:solidFill>
              <a:srgbClr val="CC001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7" name="文本框 16"/>
            <p:cNvSpPr txBox="1"/>
            <p:nvPr>
              <p:custDataLst>
                <p:tags r:id="rId14"/>
              </p:custDataLst>
            </p:nvPr>
          </p:nvSpPr>
          <p:spPr>
            <a:xfrm>
              <a:off x="5069540" y="4145355"/>
              <a:ext cx="871258" cy="46038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zh-CN" altLang="en-US" sz="2400" b="1" dirty="0">
                  <a:solidFill>
                    <a:schemeClr val="bg1"/>
                  </a:solidFill>
                  <a:latin typeface="仿宋" panose="02010609060101010101" charset="-122"/>
                  <a:ea typeface="仿宋" panose="02010609060101010101" charset="-122"/>
                </a:rPr>
                <a:t>四</a:t>
              </a:r>
              <a:endParaRPr lang="zh-CN" altLang="en-US" sz="2400" b="1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</a:endParaRPr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1914525" y="2803525"/>
            <a:ext cx="2031365" cy="12001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>
              <a:defRPr/>
            </a:pPr>
            <a:r>
              <a:rPr lang="zh-CN" altLang="en-US" sz="7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目录</a:t>
            </a:r>
            <a:endParaRPr lang="zh-CN" altLang="en-US" sz="7200" b="1" dirty="0">
              <a:solidFill>
                <a:schemeClr val="bg2">
                  <a:lumMod val="2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grpSp>
        <p:nvGrpSpPr>
          <p:cNvPr id="45" name="组合 44"/>
          <p:cNvGrpSpPr/>
          <p:nvPr/>
        </p:nvGrpSpPr>
        <p:grpSpPr>
          <a:xfrm flipH="1" flipV="1">
            <a:off x="10933445" y="5467223"/>
            <a:ext cx="1258555" cy="1390777"/>
            <a:chOff x="5309854" y="2383930"/>
            <a:chExt cx="3263901" cy="3606801"/>
          </a:xfrm>
        </p:grpSpPr>
        <p:pic>
          <p:nvPicPr>
            <p:cNvPr id="43" name="图片 42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 flipV="1">
              <a:off x="5311753" y="2385383"/>
              <a:ext cx="3262002" cy="3605348"/>
            </a:xfrm>
            <a:prstGeom prst="rect">
              <a:avLst/>
            </a:prstGeom>
          </p:spPr>
        </p:pic>
        <p:sp>
          <p:nvSpPr>
            <p:cNvPr id="44" name="直角三角形 43"/>
            <p:cNvSpPr/>
            <p:nvPr/>
          </p:nvSpPr>
          <p:spPr>
            <a:xfrm flipV="1">
              <a:off x="5309854" y="2383930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3" name="文本框 2"/>
          <p:cNvSpPr txBox="1"/>
          <p:nvPr>
            <p:custDataLst>
              <p:tags r:id="rId15"/>
            </p:custDataLst>
          </p:nvPr>
        </p:nvSpPr>
        <p:spPr>
          <a:xfrm>
            <a:off x="4955245" y="3291021"/>
            <a:ext cx="8672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</a:rPr>
              <a:t>三</a:t>
            </a:r>
            <a:endParaRPr lang="zh-CN" altLang="en-US" sz="2400" b="1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9" name="矩形: 圆角 15"/>
          <p:cNvSpPr/>
          <p:nvPr>
            <p:custDataLst>
              <p:tags r:id="rId16"/>
            </p:custDataLst>
          </p:nvPr>
        </p:nvSpPr>
        <p:spPr>
          <a:xfrm>
            <a:off x="5060626" y="4804748"/>
            <a:ext cx="637463" cy="640377"/>
          </a:xfrm>
          <a:prstGeom prst="roundRect">
            <a:avLst>
              <a:gd name="adj" fmla="val 10685"/>
            </a:avLst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>
            <p:custDataLst>
              <p:tags r:id="rId17"/>
            </p:custDataLst>
          </p:nvPr>
        </p:nvSpPr>
        <p:spPr>
          <a:xfrm>
            <a:off x="4945717" y="4894107"/>
            <a:ext cx="867281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  <a:sym typeface="+mn-ea"/>
              </a:rPr>
              <a:t>五</a:t>
            </a:r>
            <a:endParaRPr lang="zh-CN" altLang="en-US" sz="2400" b="1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</a:endParaRPr>
          </a:p>
          <a:p>
            <a:pPr algn="ctr"/>
            <a:endParaRPr lang="zh-CN" altLang="en-US" sz="2400" b="1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1" name="文本框 10"/>
          <p:cNvSpPr txBox="1"/>
          <p:nvPr>
            <p:custDataLst>
              <p:tags r:id="rId18"/>
            </p:custDataLst>
          </p:nvPr>
        </p:nvSpPr>
        <p:spPr>
          <a:xfrm>
            <a:off x="5906135" y="5711825"/>
            <a:ext cx="421576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dirty="0">
                <a:solidFill>
                  <a:schemeClr val="bg2">
                    <a:lumMod val="25000"/>
                  </a:schemeClr>
                </a:solidFill>
                <a:latin typeface="仿宋" panose="02010609060101010101" charset="-122"/>
                <a:ea typeface="仿宋" panose="02010609060101010101" charset="-122"/>
              </a:rPr>
              <a:t>救助资金发放流程</a:t>
            </a:r>
            <a:endParaRPr lang="zh-CN" altLang="en-US" sz="2800" dirty="0">
              <a:solidFill>
                <a:schemeClr val="bg2">
                  <a:lumMod val="25000"/>
                </a:schemeClr>
              </a:solidFill>
              <a:latin typeface="方正仿宋_GB2312" panose="02000000000000000000" charset="-122"/>
              <a:ea typeface="方正仿宋_GB2312" panose="02000000000000000000" charset="-122"/>
            </a:endParaRPr>
          </a:p>
        </p:txBody>
      </p:sp>
      <p:sp>
        <p:nvSpPr>
          <p:cNvPr id="13" name="矩形: 圆角 15"/>
          <p:cNvSpPr/>
          <p:nvPr>
            <p:custDataLst>
              <p:tags r:id="rId19"/>
            </p:custDataLst>
          </p:nvPr>
        </p:nvSpPr>
        <p:spPr>
          <a:xfrm>
            <a:off x="5077136" y="5606118"/>
            <a:ext cx="637463" cy="640377"/>
          </a:xfrm>
          <a:prstGeom prst="roundRect">
            <a:avLst>
              <a:gd name="adj" fmla="val 10685"/>
            </a:avLst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14" name="文本框 13"/>
          <p:cNvSpPr txBox="1"/>
          <p:nvPr>
            <p:custDataLst>
              <p:tags r:id="rId20"/>
            </p:custDataLst>
          </p:nvPr>
        </p:nvSpPr>
        <p:spPr>
          <a:xfrm>
            <a:off x="4954607" y="5697382"/>
            <a:ext cx="867281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ctr"/>
            <a:r>
              <a:rPr lang="zh-CN" altLang="en-US" sz="2400" b="1" dirty="0">
                <a:solidFill>
                  <a:schemeClr val="bg1"/>
                </a:solidFill>
                <a:latin typeface="仿宋" panose="02010609060101010101" charset="-122"/>
                <a:ea typeface="仿宋" panose="02010609060101010101" charset="-122"/>
              </a:rPr>
              <a:t>六</a:t>
            </a:r>
            <a:endParaRPr lang="zh-CN" altLang="en-US" sz="2400" b="1" dirty="0">
              <a:solidFill>
                <a:schemeClr val="bg1"/>
              </a:solidFill>
              <a:latin typeface="仿宋" panose="02010609060101010101" charset="-122"/>
              <a:ea typeface="仿宋" panose="02010609060101010101" charset="-122"/>
            </a:endParaRPr>
          </a:p>
        </p:txBody>
      </p:sp>
      <p:sp>
        <p:nvSpPr>
          <p:cNvPr id="15" name="文本框 14"/>
          <p:cNvSpPr txBox="1"/>
          <p:nvPr>
            <p:custDataLst>
              <p:tags r:id="rId21"/>
            </p:custDataLst>
          </p:nvPr>
        </p:nvSpPr>
        <p:spPr>
          <a:xfrm>
            <a:off x="6021857" y="2522890"/>
            <a:ext cx="2643966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2800" dirty="0">
                <a:solidFill>
                  <a:schemeClr val="bg2">
                    <a:lumMod val="25000"/>
                  </a:schemeClr>
                </a:solidFill>
                <a:latin typeface="仿宋" panose="02010609060101010101" charset="-122"/>
                <a:ea typeface="仿宋" panose="02010609060101010101" charset="-122"/>
              </a:rPr>
              <a:t>救助对象</a:t>
            </a:r>
            <a:endParaRPr lang="zh-CN" altLang="en-US" sz="2800" dirty="0">
              <a:solidFill>
                <a:schemeClr val="bg2">
                  <a:lumMod val="25000"/>
                </a:schemeClr>
              </a:solidFill>
              <a:latin typeface="方正小标宋简体" panose="02000000000000000000" charset="-122"/>
              <a:ea typeface="方正小标宋简体" panose="02000000000000000000" charset="-122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068972" y="229959"/>
            <a:ext cx="1349327" cy="276860"/>
            <a:chOff x="8517854" y="174070"/>
            <a:chExt cx="1349327" cy="276860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6" name="PA-矩形 34"/>
            <p:cNvSpPr/>
            <p:nvPr>
              <p:custDataLst>
                <p:tags r:id="rId4"/>
              </p:custDataLst>
            </p:nvPr>
          </p:nvSpPr>
          <p:spPr>
            <a:xfrm flipH="1">
              <a:off x="8517854" y="174070"/>
              <a:ext cx="1349327" cy="276860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1823439" y="2655149"/>
            <a:ext cx="7538922" cy="1533630"/>
            <a:chOff x="1784437" y="2269158"/>
            <a:chExt cx="7538922" cy="1533630"/>
          </a:xfrm>
        </p:grpSpPr>
        <p:grpSp>
          <p:nvGrpSpPr>
            <p:cNvPr id="32" name="组合 31"/>
            <p:cNvGrpSpPr/>
            <p:nvPr/>
          </p:nvGrpSpPr>
          <p:grpSpPr>
            <a:xfrm>
              <a:off x="3644736" y="2269158"/>
              <a:ext cx="5678623" cy="1318272"/>
              <a:chOff x="1087249" y="2767528"/>
              <a:chExt cx="5678623" cy="1318272"/>
            </a:xfrm>
          </p:grpSpPr>
          <p:sp>
            <p:nvSpPr>
              <p:cNvPr id="35" name="TextBox 7"/>
              <p:cNvSpPr>
                <a:spLocks noChangeArrowheads="1"/>
              </p:cNvSpPr>
              <p:nvPr/>
            </p:nvSpPr>
            <p:spPr bwMode="auto">
              <a:xfrm>
                <a:off x="1087249" y="2767528"/>
                <a:ext cx="5678623" cy="110744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square" lIns="0" tIns="0" rIns="0" bIns="0">
                <a:spAutoFit/>
              </a:bodyPr>
              <a:lstStyle/>
              <a:p>
                <a:pPr algn="ctr"/>
                <a:r>
                  <a:rPr lang="zh-CN" altLang="en-US" sz="7200" b="1" dirty="0">
                    <a:solidFill>
                      <a:schemeClr val="bg2">
                        <a:lumMod val="25000"/>
                      </a:schemeClr>
                    </a:solidFill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一、目的意义</a:t>
                </a:r>
                <a:endParaRPr lang="zh-CN" altLang="en-US" sz="72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  <p:cxnSp>
            <p:nvCxnSpPr>
              <p:cNvPr id="53" name="直接连接符 52"/>
              <p:cNvCxnSpPr/>
              <p:nvPr/>
            </p:nvCxnSpPr>
            <p:spPr>
              <a:xfrm>
                <a:off x="1216627" y="4085800"/>
                <a:ext cx="5419705" cy="0"/>
              </a:xfrm>
              <a:prstGeom prst="line">
                <a:avLst/>
              </a:prstGeom>
              <a:ln w="12700">
                <a:solidFill>
                  <a:schemeClr val="tx1">
                    <a:lumMod val="65000"/>
                    <a:lumOff val="3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33" name="矩形 32"/>
            <p:cNvSpPr/>
            <p:nvPr/>
          </p:nvSpPr>
          <p:spPr>
            <a:xfrm>
              <a:off x="1784437" y="2357528"/>
              <a:ext cx="2457336" cy="144526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 algn="ctr">
                <a:defRPr/>
              </a:pPr>
              <a:endParaRPr lang="zh-CN" altLang="en-US" sz="8800" b="1" i="1" dirty="0">
                <a:solidFill>
                  <a:srgbClr val="CC0011"/>
                </a:solidFill>
                <a:latin typeface="汉仪雅酷黑 85W" panose="020B0904020202020204" pitchFamily="34" charset="-122"/>
                <a:ea typeface="汉仪雅酷黑 85W" panose="020B0904020202020204" pitchFamily="34" charset="-122"/>
              </a:endParaRPr>
            </a:p>
          </p:txBody>
        </p: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362350" y="804453"/>
            <a:ext cx="319668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一、目的意义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219200" y="1790824"/>
            <a:ext cx="79513" cy="3504393"/>
          </a:xfrm>
          <a:prstGeom prst="rect">
            <a:avLst/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67230" y="2178685"/>
            <a:ext cx="88106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为切实维护受灾群众切身利益，确保农民增收目标得以实现，保障其基本生活水平，特制定本救助方案。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65078" y="229959"/>
            <a:ext cx="4957114" cy="273858"/>
            <a:chOff x="6713960" y="174070"/>
            <a:chExt cx="4957114" cy="273858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PA-矩形 30"/>
            <p:cNvSpPr/>
            <p:nvPr>
              <p:custDataLst>
                <p:tags r:id="rId4"/>
              </p:custDataLst>
            </p:nvPr>
          </p:nvSpPr>
          <p:spPr>
            <a:xfrm flipH="1">
              <a:off x="6713960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6" name="PA-矩形 34"/>
            <p:cNvSpPr/>
            <p:nvPr>
              <p:custDataLst>
                <p:tags r:id="rId5"/>
              </p:custDataLst>
            </p:nvPr>
          </p:nvSpPr>
          <p:spPr>
            <a:xfrm flipH="1">
              <a:off x="8517854" y="174070"/>
              <a:ext cx="1349327" cy="273858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bg1"/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7" name="PA-矩形 35"/>
            <p:cNvSpPr/>
            <p:nvPr>
              <p:custDataLst>
                <p:tags r:id="rId6"/>
              </p:custDataLst>
            </p:nvPr>
          </p:nvSpPr>
          <p:spPr>
            <a:xfrm flipH="1">
              <a:off x="10321747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 rot="0">
            <a:off x="3872865" y="2769870"/>
            <a:ext cx="5678805" cy="1318250"/>
            <a:chOff x="1820674" y="2767528"/>
            <a:chExt cx="5678623" cy="1318272"/>
          </a:xfrm>
        </p:grpSpPr>
        <p:sp>
          <p:nvSpPr>
            <p:cNvPr id="35" name="TextBox 7"/>
            <p:cNvSpPr>
              <a:spLocks noChangeArrowheads="1"/>
            </p:cNvSpPr>
            <p:nvPr/>
          </p:nvSpPr>
          <p:spPr bwMode="auto">
            <a:xfrm>
              <a:off x="1820674" y="2767528"/>
              <a:ext cx="5678623" cy="1107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72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二、救助对象</a:t>
              </a:r>
              <a:endParaRPr lang="zh-CN" altLang="en-US" sz="7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2079592" y="4085800"/>
              <a:ext cx="5419705" cy="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362350" y="804453"/>
            <a:ext cx="319668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二、救助对象</a:t>
            </a:r>
            <a:endParaRPr lang="en-US" altLang="zh-CN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1219200" y="1790824"/>
            <a:ext cx="79513" cy="3504393"/>
          </a:xfrm>
          <a:prstGeom prst="rect">
            <a:avLst/>
          </a:prstGeom>
          <a:solidFill>
            <a:srgbClr val="CC001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" name="文本框 2"/>
          <p:cNvSpPr txBox="1"/>
          <p:nvPr/>
        </p:nvSpPr>
        <p:spPr>
          <a:xfrm>
            <a:off x="1967230" y="2178685"/>
            <a:ext cx="8810625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    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因</a:t>
            </a:r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2024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年</a:t>
            </a:r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7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月</a:t>
            </a:r>
            <a:r>
              <a:rPr lang="en-US" altLang="zh-CN" sz="2400">
                <a:latin typeface="楷体" panose="02010609060101010101" charset="-122"/>
                <a:ea typeface="楷体" panose="02010609060101010101" charset="-122"/>
              </a:rPr>
              <a:t>28</a:t>
            </a:r>
            <a:r>
              <a:rPr lang="zh-CN" altLang="en-US" sz="2400">
                <a:latin typeface="楷体" panose="02010609060101010101" charset="-122"/>
                <a:ea typeface="楷体" panose="02010609060101010101" charset="-122"/>
              </a:rPr>
              <a:t>日洪涝灾害致使合法耕地重度损毁无法耕种，依法取得农村土地承包经营权的农户。</a:t>
            </a:r>
            <a:endParaRPr lang="zh-CN" altLang="en-US" sz="2400">
              <a:latin typeface="楷体" panose="02010609060101010101" charset="-122"/>
              <a:ea typeface="楷体" panose="02010609060101010101" charset="-122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65078" y="229959"/>
            <a:ext cx="4957114" cy="273858"/>
            <a:chOff x="6713960" y="174070"/>
            <a:chExt cx="4957114" cy="273858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PA-矩形 30"/>
            <p:cNvSpPr/>
            <p:nvPr>
              <p:custDataLst>
                <p:tags r:id="rId4"/>
              </p:custDataLst>
            </p:nvPr>
          </p:nvSpPr>
          <p:spPr>
            <a:xfrm flipH="1">
              <a:off x="6713960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6" name="PA-矩形 34"/>
            <p:cNvSpPr/>
            <p:nvPr>
              <p:custDataLst>
                <p:tags r:id="rId5"/>
              </p:custDataLst>
            </p:nvPr>
          </p:nvSpPr>
          <p:spPr>
            <a:xfrm flipH="1">
              <a:off x="8517854" y="174070"/>
              <a:ext cx="1349327" cy="273858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bg1"/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7" name="PA-矩形 35"/>
            <p:cNvSpPr/>
            <p:nvPr>
              <p:custDataLst>
                <p:tags r:id="rId6"/>
              </p:custDataLst>
            </p:nvPr>
          </p:nvSpPr>
          <p:spPr>
            <a:xfrm flipH="1">
              <a:off x="10321747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 rot="0">
            <a:off x="3872865" y="2769870"/>
            <a:ext cx="5678805" cy="1318250"/>
            <a:chOff x="1820674" y="2767528"/>
            <a:chExt cx="5678623" cy="1318272"/>
          </a:xfrm>
        </p:grpSpPr>
        <p:sp>
          <p:nvSpPr>
            <p:cNvPr id="35" name="TextBox 7"/>
            <p:cNvSpPr>
              <a:spLocks noChangeArrowheads="1"/>
            </p:cNvSpPr>
            <p:nvPr/>
          </p:nvSpPr>
          <p:spPr bwMode="auto">
            <a:xfrm>
              <a:off x="1820674" y="2767528"/>
              <a:ext cx="5678623" cy="1107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72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三、救助范围</a:t>
              </a:r>
              <a:endParaRPr lang="zh-CN" altLang="en-US" sz="7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2079592" y="4085800"/>
              <a:ext cx="5419705" cy="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7"/>
          <p:cNvSpPr>
            <a:spLocks noChangeArrowheads="1"/>
          </p:cNvSpPr>
          <p:nvPr/>
        </p:nvSpPr>
        <p:spPr bwMode="auto">
          <a:xfrm>
            <a:off x="1198520" y="674278"/>
            <a:ext cx="3196680" cy="492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0" rIns="0" bIns="0">
            <a:spAutoFit/>
          </a:bodyPr>
          <a:lstStyle/>
          <a:p>
            <a:r>
              <a:rPr lang="zh-CN" altLang="en-US" sz="3200" dirty="0">
                <a:solidFill>
                  <a:schemeClr val="bg2">
                    <a:lumMod val="25000"/>
                  </a:schemeClr>
                </a:solidFill>
                <a:latin typeface="黑体" panose="02010609060101010101" charset="-122"/>
                <a:ea typeface="黑体" panose="02010609060101010101" charset="-122"/>
              </a:rPr>
              <a:t>三、救助范围</a:t>
            </a:r>
            <a:endParaRPr lang="zh-CN" altLang="en-US" sz="3200" dirty="0">
              <a:solidFill>
                <a:schemeClr val="bg2">
                  <a:lumMod val="25000"/>
                </a:schemeClr>
              </a:solidFill>
              <a:latin typeface="黑体" panose="02010609060101010101" charset="-122"/>
              <a:ea typeface="黑体" panose="02010609060101010101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094740" y="1526540"/>
            <a:ext cx="9911080" cy="4246245"/>
          </a:xfrm>
          <a:prstGeom prst="rect">
            <a:avLst/>
          </a:prstGeom>
        </p:spPr>
        <p:txBody>
          <a:bodyPr wrap="square">
            <a:spAutoFit/>
          </a:bodyPr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 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覆盖临江市以下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个乡镇（街）的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26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个行政村，水毁耕地总面积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3559.8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亩（市自然资源和林业局实测核实面积），最终面积以实测为主，具体包括：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六道沟镇（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12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村）：桦皮村、砬台村、三道阳岔村、聚宝村、仁德村、大杨树村、七道沟村、经建村、六道沟村、夹皮沟村、东马村、西马村；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闹枝镇（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村）：义和村、闹枝村、冰湖村、吊打村、黑松村；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四道沟镇（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村）：坡口村、四道沟村、烟筒沟村；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4.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花山镇（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2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村）：老三队村、五人把村；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5.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大湖街道（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1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村）：葫芦套村；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  <a:p>
            <a:pPr indent="508000" algn="just" defTabSz="266700" fontAlgn="auto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extLst>
                <a:ext uri="{35155182-B16C-46BC-9424-99874614C6A1}">
                  <wpsdc:indentchars xmlns:wpsdc="http://www.wps.cn/officeDocument/2017/drawingmlCustomData" val="200" checksum="282533468"/>
                </a:ext>
              </a:extLst>
            </a:pP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6.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蚂蚁河乡（</a:t>
            </a:r>
            <a:r>
              <a:rPr lang="en-US" altLang="zh-CN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3</a:t>
            </a:r>
            <a:r>
              <a:rPr lang="zh-CN" altLang="en-US" sz="2000">
                <a:solidFill>
                  <a:srgbClr val="000000"/>
                </a:solidFill>
                <a:latin typeface="楷体" panose="02010609060101010101" charset="-122"/>
                <a:ea typeface="楷体" panose="02010609060101010101" charset="-122"/>
                <a:cs typeface="楷体" panose="02010609060101010101" charset="-122"/>
              </a:rPr>
              <a:t>村）：贾家营村、蚂蚁河村、小湖村。</a:t>
            </a:r>
            <a:endParaRPr lang="zh-CN" altLang="en-US" sz="2000">
              <a:solidFill>
                <a:srgbClr val="000000"/>
              </a:solidFill>
              <a:latin typeface="楷体" panose="02010609060101010101" charset="-122"/>
              <a:ea typeface="楷体" panose="02010609060101010101" charset="-122"/>
              <a:cs typeface="楷体" panose="02010609060101010101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组合 18"/>
          <p:cNvGrpSpPr/>
          <p:nvPr/>
        </p:nvGrpSpPr>
        <p:grpSpPr>
          <a:xfrm>
            <a:off x="0" y="3251200"/>
            <a:ext cx="5076722" cy="3606801"/>
            <a:chOff x="0" y="3251200"/>
            <a:chExt cx="5076722" cy="3606801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5" name="直角三角形 4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1" name="任意多边形: 形状 10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8" name="任意多边形: 形状 17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20" name="组合 19"/>
          <p:cNvGrpSpPr/>
          <p:nvPr/>
        </p:nvGrpSpPr>
        <p:grpSpPr>
          <a:xfrm flipH="1" flipV="1">
            <a:off x="7115278" y="0"/>
            <a:ext cx="5076722" cy="3606801"/>
            <a:chOff x="0" y="3251200"/>
            <a:chExt cx="5076722" cy="3606801"/>
          </a:xfrm>
        </p:grpSpPr>
        <p:pic>
          <p:nvPicPr>
            <p:cNvPr id="21" name="图片 20"/>
            <p:cNvPicPr>
              <a:picLocks noChangeAspect="1"/>
            </p:cNvPicPr>
            <p:nvPr/>
          </p:nvPicPr>
          <p:blipFill rotWithShape="1">
            <a:blip r:embed="rId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47406" r="73236"/>
            <a:stretch>
              <a:fillRect/>
            </a:stretch>
          </p:blipFill>
          <p:spPr>
            <a:xfrm>
              <a:off x="1899" y="3251200"/>
              <a:ext cx="3262002" cy="3605348"/>
            </a:xfrm>
            <a:prstGeom prst="rect">
              <a:avLst/>
            </a:prstGeom>
          </p:spPr>
        </p:pic>
        <p:sp>
          <p:nvSpPr>
            <p:cNvPr id="22" name="直角三角形 21"/>
            <p:cNvSpPr/>
            <p:nvPr/>
          </p:nvSpPr>
          <p:spPr>
            <a:xfrm>
              <a:off x="0" y="4095751"/>
              <a:ext cx="3127513" cy="2762250"/>
            </a:xfrm>
            <a:prstGeom prst="rtTriangle">
              <a:avLst/>
            </a:prstGeom>
            <a:gradFill>
              <a:gsLst>
                <a:gs pos="0">
                  <a:srgbClr val="CC0011"/>
                </a:gs>
                <a:gs pos="100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任意多边形: 形状 22"/>
            <p:cNvSpPr/>
            <p:nvPr/>
          </p:nvSpPr>
          <p:spPr>
            <a:xfrm flipH="1">
              <a:off x="1736724" y="5266600"/>
              <a:ext cx="3073995" cy="1591401"/>
            </a:xfrm>
            <a:custGeom>
              <a:avLst/>
              <a:gdLst>
                <a:gd name="connsiteX0" fmla="*/ 3073995 w 3073995"/>
                <a:gd name="connsiteY0" fmla="*/ 0 h 1591401"/>
                <a:gd name="connsiteX1" fmla="*/ 1454891 w 3073995"/>
                <a:gd name="connsiteY1" fmla="*/ 0 h 1591401"/>
                <a:gd name="connsiteX2" fmla="*/ 0 w 3073995"/>
                <a:gd name="connsiteY2" fmla="*/ 1591401 h 1591401"/>
                <a:gd name="connsiteX3" fmla="*/ 1619104 w 3073995"/>
                <a:gd name="connsiteY3" fmla="*/ 1591401 h 15914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073995" h="1591401">
                  <a:moveTo>
                    <a:pt x="3073995" y="0"/>
                  </a:moveTo>
                  <a:lnTo>
                    <a:pt x="1454891" y="0"/>
                  </a:lnTo>
                  <a:lnTo>
                    <a:pt x="0" y="1591401"/>
                  </a:lnTo>
                  <a:lnTo>
                    <a:pt x="1619104" y="1591401"/>
                  </a:lnTo>
                  <a:close/>
                </a:path>
              </a:pathLst>
            </a:custGeom>
            <a:gradFill>
              <a:gsLst>
                <a:gs pos="100000">
                  <a:srgbClr val="CC0011"/>
                </a:gs>
                <a:gs pos="8000">
                  <a:srgbClr val="BA000F"/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4" name="任意多边形: 形状 23"/>
            <p:cNvSpPr/>
            <p:nvPr/>
          </p:nvSpPr>
          <p:spPr>
            <a:xfrm flipH="1">
              <a:off x="3538986" y="5476876"/>
              <a:ext cx="1537736" cy="1381124"/>
            </a:xfrm>
            <a:custGeom>
              <a:avLst/>
              <a:gdLst>
                <a:gd name="connsiteX0" fmla="*/ 1537736 w 1537736"/>
                <a:gd name="connsiteY0" fmla="*/ 0 h 1381124"/>
                <a:gd name="connsiteX1" fmla="*/ 1262651 w 1537736"/>
                <a:gd name="connsiteY1" fmla="*/ 0 h 1381124"/>
                <a:gd name="connsiteX2" fmla="*/ 0 w 1537736"/>
                <a:gd name="connsiteY2" fmla="*/ 1381124 h 1381124"/>
                <a:gd name="connsiteX3" fmla="*/ 275085 w 1537736"/>
                <a:gd name="connsiteY3" fmla="*/ 1381124 h 13811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537736" h="1381124">
                  <a:moveTo>
                    <a:pt x="1537736" y="0"/>
                  </a:moveTo>
                  <a:lnTo>
                    <a:pt x="1262651" y="0"/>
                  </a:lnTo>
                  <a:lnTo>
                    <a:pt x="0" y="1381124"/>
                  </a:lnTo>
                  <a:lnTo>
                    <a:pt x="275085" y="1381124"/>
                  </a:lnTo>
                  <a:close/>
                </a:path>
              </a:pathLst>
            </a:custGeom>
            <a:solidFill>
              <a:srgbClr val="E7BB9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43" name="PA-组合 37"/>
          <p:cNvGrpSpPr/>
          <p:nvPr>
            <p:custDataLst>
              <p:tags r:id="rId2"/>
            </p:custDataLst>
          </p:nvPr>
        </p:nvGrpSpPr>
        <p:grpSpPr>
          <a:xfrm>
            <a:off x="265078" y="229959"/>
            <a:ext cx="4957114" cy="273858"/>
            <a:chOff x="6713960" y="174070"/>
            <a:chExt cx="4957114" cy="273858"/>
          </a:xfrm>
        </p:grpSpPr>
        <p:sp>
          <p:nvSpPr>
            <p:cNvPr id="44" name="PA-圆角矩形 36"/>
            <p:cNvSpPr/>
            <p:nvPr>
              <p:custDataLst>
                <p:tags r:id="rId3"/>
              </p:custDataLst>
            </p:nvPr>
          </p:nvSpPr>
          <p:spPr>
            <a:xfrm>
              <a:off x="8517854" y="174070"/>
              <a:ext cx="1349327" cy="273858"/>
            </a:xfrm>
            <a:prstGeom prst="roundRect">
              <a:avLst/>
            </a:prstGeom>
            <a:solidFill>
              <a:srgbClr val="C2AF8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45" name="PA-矩形 30"/>
            <p:cNvSpPr/>
            <p:nvPr>
              <p:custDataLst>
                <p:tags r:id="rId4"/>
              </p:custDataLst>
            </p:nvPr>
          </p:nvSpPr>
          <p:spPr>
            <a:xfrm flipH="1">
              <a:off x="6713960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6" name="PA-矩形 34"/>
            <p:cNvSpPr/>
            <p:nvPr>
              <p:custDataLst>
                <p:tags r:id="rId5"/>
              </p:custDataLst>
            </p:nvPr>
          </p:nvSpPr>
          <p:spPr>
            <a:xfrm flipH="1">
              <a:off x="8517854" y="174070"/>
              <a:ext cx="1349327" cy="273858"/>
            </a:xfrm>
            <a:prstGeom prst="rect">
              <a:avLst/>
            </a:prstGeom>
            <a:solidFill>
              <a:srgbClr val="CC0011"/>
            </a:solidFill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bg1"/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  <p:sp>
          <p:nvSpPr>
            <p:cNvPr id="47" name="PA-矩形 35"/>
            <p:cNvSpPr/>
            <p:nvPr>
              <p:custDataLst>
                <p:tags r:id="rId6"/>
              </p:custDataLst>
            </p:nvPr>
          </p:nvSpPr>
          <p:spPr>
            <a:xfrm flipH="1">
              <a:off x="10321747" y="174070"/>
              <a:ext cx="1349327" cy="273858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lvl="0">
                <a:lnSpc>
                  <a:spcPct val="110000"/>
                </a:lnSpc>
                <a:defRPr/>
              </a:pPr>
              <a:r>
                <a:rPr lang="en-US" altLang="zh-CN" sz="1100" dirty="0">
                  <a:solidFill>
                    <a:schemeClr val="tx1">
                      <a:lumMod val="65000"/>
                      <a:lumOff val="35000"/>
                    </a:schemeClr>
                  </a:solidFill>
                  <a:latin typeface="汉仪铁线黑-65简" panose="00020600040101010101" pitchFamily="18" charset="-122"/>
                  <a:ea typeface="汉仪铁线黑-65简" panose="00020600040101010101" pitchFamily="18" charset="-122"/>
                  <a:sym typeface="字魂105号-简雅黑" panose="00000500000000000000" pitchFamily="2" charset="-122"/>
                </a:rPr>
                <a:t>DATA ANALYSIS</a:t>
              </a:r>
              <a:endParaRPr kumimoji="0" lang="zh-CN" alt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1">
                    <a:lumMod val="65000"/>
                    <a:lumOff val="35000"/>
                  </a:schemeClr>
                </a:solidFill>
                <a:effectLst/>
                <a:uLnTx/>
                <a:uFillTx/>
                <a:latin typeface="汉仪铁线黑-65简" panose="00020600040101010101" pitchFamily="18" charset="-122"/>
                <a:ea typeface="汉仪铁线黑-65简" panose="00020600040101010101" pitchFamily="18" charset="-122"/>
                <a:sym typeface="字魂105号-简雅黑" panose="00000500000000000000" pitchFamily="2" charset="-122"/>
              </a:endParaRPr>
            </a:p>
          </p:txBody>
        </p:sp>
      </p:grpSp>
      <p:grpSp>
        <p:nvGrpSpPr>
          <p:cNvPr id="32" name="组合 31"/>
          <p:cNvGrpSpPr/>
          <p:nvPr/>
        </p:nvGrpSpPr>
        <p:grpSpPr>
          <a:xfrm rot="0">
            <a:off x="4084320" y="2629535"/>
            <a:ext cx="5678805" cy="1318250"/>
            <a:chOff x="1820674" y="2767528"/>
            <a:chExt cx="5678623" cy="1318272"/>
          </a:xfrm>
        </p:grpSpPr>
        <p:sp>
          <p:nvSpPr>
            <p:cNvPr id="35" name="TextBox 7"/>
            <p:cNvSpPr>
              <a:spLocks noChangeArrowheads="1"/>
            </p:cNvSpPr>
            <p:nvPr/>
          </p:nvSpPr>
          <p:spPr bwMode="auto">
            <a:xfrm>
              <a:off x="1820674" y="2767528"/>
              <a:ext cx="5678623" cy="110745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 lIns="0" tIns="0" rIns="0" bIns="0">
              <a:spAutoFit/>
            </a:bodyPr>
            <a:lstStyle/>
            <a:p>
              <a:pPr algn="ctr"/>
              <a:r>
                <a:rPr lang="zh-CN" altLang="en-US" sz="7200" b="1" dirty="0">
                  <a:solidFill>
                    <a:schemeClr val="bg2">
                      <a:lumMod val="25000"/>
                    </a:scheme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四、救助标准</a:t>
              </a:r>
              <a:endParaRPr lang="zh-CN" altLang="en-US" sz="7200" b="1" dirty="0">
                <a:solidFill>
                  <a:schemeClr val="bg2">
                    <a:lumMod val="2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cxnSp>
          <p:nvCxnSpPr>
            <p:cNvPr id="53" name="直接连接符 52"/>
            <p:cNvCxnSpPr/>
            <p:nvPr/>
          </p:nvCxnSpPr>
          <p:spPr>
            <a:xfrm>
              <a:off x="2079592" y="4085800"/>
              <a:ext cx="5419705" cy="0"/>
            </a:xfrm>
            <a:prstGeom prst="line">
              <a:avLst/>
            </a:prstGeom>
            <a:ln w="12700">
              <a:solidFill>
                <a:schemeClr val="tx1">
                  <a:lumMod val="65000"/>
                  <a:lumOff val="3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ags/tag1.xml><?xml version="1.0" encoding="utf-8"?>
<p:tagLst xmlns:p="http://schemas.openxmlformats.org/presentationml/2006/main">
  <p:tag name="PA" val="v5.2.9"/>
</p:tagLst>
</file>

<file path=ppt/tags/tag10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1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2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3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4.xml><?xml version="1.0" encoding="utf-8"?>
<p:tagLst xmlns:p="http://schemas.openxmlformats.org/presentationml/2006/main">
  <p:tag name="KSO_WM_DIAGRAM_VIRTUALLY_FRAME" val="{&quot;height&quot;:308.7100787401575,&quot;left&quot;:390.4596850393701,&quot;top&quot;:124.4475590551181,&quot;width&quot;:487.9054330708661}"/>
</p:tagLst>
</file>

<file path=ppt/tags/tag15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6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7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8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19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2.xml><?xml version="1.0" encoding="utf-8"?>
<p:tagLst xmlns:p="http://schemas.openxmlformats.org/presentationml/2006/main">
  <p:tag name="PA" val="v5.2.9"/>
</p:tagLst>
</file>

<file path=ppt/tags/tag20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21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22.xml><?xml version="1.0" encoding="utf-8"?>
<p:tagLst xmlns:p="http://schemas.openxmlformats.org/presentationml/2006/main">
  <p:tag name="KSO_WM_DIAGRAM_VIRTUALLY_FRAME" val="{&quot;height&quot;:308.7100787401575,&quot;left&quot;:266.9,&quot;top&quot;:124.4475590551181,&quot;width&quot;:611.4651181102361}"/>
</p:tagLst>
</file>

<file path=ppt/tags/tag23.xml><?xml version="1.0" encoding="utf-8"?>
<p:tagLst xmlns:p="http://schemas.openxmlformats.org/presentationml/2006/main">
  <p:tag name="KSO_WM_DIAGRAM_VIRTUALLY_FRAME" val="{&quot;height&quot;:326.26519685039364,&quot;left&quot;:266.9,&quot;top&quot;:124.4475590551181,&quot;width&quot;:611.4651181102361}"/>
</p:tagLst>
</file>

<file path=ppt/tags/tag24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25.xml><?xml version="1.0" encoding="utf-8"?>
<p:tagLst xmlns:p="http://schemas.openxmlformats.org/presentationml/2006/main">
  <p:tag name="PA" val="v5.2.9"/>
</p:tagLst>
</file>

<file path=ppt/tags/tag26.xml><?xml version="1.0" encoding="utf-8"?>
<p:tagLst xmlns:p="http://schemas.openxmlformats.org/presentationml/2006/main">
  <p:tag name="PA" val="v5.2.9"/>
</p:tagLst>
</file>

<file path=ppt/tags/tag27.xml><?xml version="1.0" encoding="utf-8"?>
<p:tagLst xmlns:p="http://schemas.openxmlformats.org/presentationml/2006/main">
  <p:tag name="PA" val="v5.2.9"/>
</p:tagLst>
</file>

<file path=ppt/tags/tag28.xml><?xml version="1.0" encoding="utf-8"?>
<p:tagLst xmlns:p="http://schemas.openxmlformats.org/presentationml/2006/main">
  <p:tag name="PA" val="v5.2.9"/>
</p:tagLst>
</file>

<file path=ppt/tags/tag29.xml><?xml version="1.0" encoding="utf-8"?>
<p:tagLst xmlns:p="http://schemas.openxmlformats.org/presentationml/2006/main">
  <p:tag name="PA" val="v5.2.9"/>
</p:tagLst>
</file>

<file path=ppt/tags/tag3.xml><?xml version="1.0" encoding="utf-8"?>
<p:tagLst xmlns:p="http://schemas.openxmlformats.org/presentationml/2006/main">
  <p:tag name="PA" val="v5.2.9"/>
</p:tagLst>
</file>

<file path=ppt/tags/tag30.xml><?xml version="1.0" encoding="utf-8"?>
<p:tagLst xmlns:p="http://schemas.openxmlformats.org/presentationml/2006/main">
  <p:tag name="PA" val="v5.2.9"/>
</p:tagLst>
</file>

<file path=ppt/tags/tag31.xml><?xml version="1.0" encoding="utf-8"?>
<p:tagLst xmlns:p="http://schemas.openxmlformats.org/presentationml/2006/main">
  <p:tag name="PA" val="v5.2.9"/>
</p:tagLst>
</file>

<file path=ppt/tags/tag32.xml><?xml version="1.0" encoding="utf-8"?>
<p:tagLst xmlns:p="http://schemas.openxmlformats.org/presentationml/2006/main">
  <p:tag name="PA" val="v5.2.9"/>
</p:tagLst>
</file>

<file path=ppt/tags/tag33.xml><?xml version="1.0" encoding="utf-8"?>
<p:tagLst xmlns:p="http://schemas.openxmlformats.org/presentationml/2006/main">
  <p:tag name="PA" val="v5.2.9"/>
</p:tagLst>
</file>

<file path=ppt/tags/tag34.xml><?xml version="1.0" encoding="utf-8"?>
<p:tagLst xmlns:p="http://schemas.openxmlformats.org/presentationml/2006/main">
  <p:tag name="PA" val="v5.2.9"/>
</p:tagLst>
</file>

<file path=ppt/tags/tag35.xml><?xml version="1.0" encoding="utf-8"?>
<p:tagLst xmlns:p="http://schemas.openxmlformats.org/presentationml/2006/main">
  <p:tag name="PA" val="v5.2.9"/>
</p:tagLst>
</file>

<file path=ppt/tags/tag36.xml><?xml version="1.0" encoding="utf-8"?>
<p:tagLst xmlns:p="http://schemas.openxmlformats.org/presentationml/2006/main">
  <p:tag name="PA" val="v5.2.9"/>
</p:tagLst>
</file>

<file path=ppt/tags/tag37.xml><?xml version="1.0" encoding="utf-8"?>
<p:tagLst xmlns:p="http://schemas.openxmlformats.org/presentationml/2006/main">
  <p:tag name="PA" val="v5.2.9"/>
</p:tagLst>
</file>

<file path=ppt/tags/tag38.xml><?xml version="1.0" encoding="utf-8"?>
<p:tagLst xmlns:p="http://schemas.openxmlformats.org/presentationml/2006/main">
  <p:tag name="PA" val="v5.2.9"/>
</p:tagLst>
</file>

<file path=ppt/tags/tag39.xml><?xml version="1.0" encoding="utf-8"?>
<p:tagLst xmlns:p="http://schemas.openxmlformats.org/presentationml/2006/main">
  <p:tag name="PA" val="v5.2.9"/>
</p:tagLst>
</file>

<file path=ppt/tags/tag4.xml><?xml version="1.0" encoding="utf-8"?>
<p:tagLst xmlns:p="http://schemas.openxmlformats.org/presentationml/2006/main">
  <p:tag name="PA" val="v4.0.0"/>
</p:tagLst>
</file>

<file path=ppt/tags/tag40.xml><?xml version="1.0" encoding="utf-8"?>
<p:tagLst xmlns:p="http://schemas.openxmlformats.org/presentationml/2006/main">
  <p:tag name="PA" val="v5.2.9"/>
</p:tagLst>
</file>

<file path=ppt/tags/tag41.xml><?xml version="1.0" encoding="utf-8"?>
<p:tagLst xmlns:p="http://schemas.openxmlformats.org/presentationml/2006/main">
  <p:tag name="PA" val="v5.2.9"/>
</p:tagLst>
</file>

<file path=ppt/tags/tag42.xml><?xml version="1.0" encoding="utf-8"?>
<p:tagLst xmlns:p="http://schemas.openxmlformats.org/presentationml/2006/main">
  <p:tag name="PA" val="v5.2.9"/>
</p:tagLst>
</file>

<file path=ppt/tags/tag43.xml><?xml version="1.0" encoding="utf-8"?>
<p:tagLst xmlns:p="http://schemas.openxmlformats.org/presentationml/2006/main">
  <p:tag name="PA" val="v5.2.9"/>
</p:tagLst>
</file>

<file path=ppt/tags/tag44.xml><?xml version="1.0" encoding="utf-8"?>
<p:tagLst xmlns:p="http://schemas.openxmlformats.org/presentationml/2006/main">
  <p:tag name="PA" val="v5.2.9"/>
</p:tagLst>
</file>

<file path=ppt/tags/tag45.xml><?xml version="1.0" encoding="utf-8"?>
<p:tagLst xmlns:p="http://schemas.openxmlformats.org/presentationml/2006/main">
  <p:tag name="PA" val="v5.2.9"/>
</p:tagLst>
</file>

<file path=ppt/tags/tag46.xml><?xml version="1.0" encoding="utf-8"?>
<p:tagLst xmlns:p="http://schemas.openxmlformats.org/presentationml/2006/main">
  <p:tag name="PA" val="v5.2.9"/>
</p:tagLst>
</file>

<file path=ppt/tags/tag47.xml><?xml version="1.0" encoding="utf-8"?>
<p:tagLst xmlns:p="http://schemas.openxmlformats.org/presentationml/2006/main">
  <p:tag name="PA" val="v5.2.9"/>
</p:tagLst>
</file>

<file path=ppt/tags/tag48.xml><?xml version="1.0" encoding="utf-8"?>
<p:tagLst xmlns:p="http://schemas.openxmlformats.org/presentationml/2006/main">
  <p:tag name="PA" val="v5.2.9"/>
</p:tagLst>
</file>

<file path=ppt/tags/tag49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50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1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2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3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4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5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6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7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8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59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6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60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61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62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63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64.xml><?xml version="1.0" encoding="utf-8"?>
<p:tagLst xmlns:p="http://schemas.openxmlformats.org/presentationml/2006/main">
  <p:tag name="KSO_WM_DIAGRAM_VIRTUALLY_FRAME" val="{&quot;height&quot;:324.9722047244095,&quot;left&quot;:89.62023622047244,&quot;top&quot;:115.91370078740158,&quot;width&quot;:780.759527559055}"/>
</p:tagLst>
</file>

<file path=ppt/tags/tag7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8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ags/tag9.xml><?xml version="1.0" encoding="utf-8"?>
<p:tagLst xmlns:p="http://schemas.openxmlformats.org/presentationml/2006/main">
  <p:tag name="KSO_WM_DIAGRAM_VIRTUALLY_FRAME" val="{&quot;height&quot;:366.4024409448819,&quot;left&quot;:266.9,&quot;top&quot;:124.4475590551181,&quot;width&quot;:611.4651181102361}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1665</Words>
  <Application>WPS 演示</Application>
  <PresentationFormat>宽屏</PresentationFormat>
  <Paragraphs>106</Paragraphs>
  <Slides>17</Slides>
  <Notes>17</Notes>
  <HiddenSlides>0</HiddenSlides>
  <MMClips>0</MMClips>
  <ScaleCrop>false</ScaleCrop>
  <HeadingPairs>
    <vt:vector size="6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17</vt:i4>
      </vt:variant>
    </vt:vector>
  </HeadingPairs>
  <TitlesOfParts>
    <vt:vector size="43" baseType="lpstr">
      <vt:lpstr>Arial</vt:lpstr>
      <vt:lpstr>宋体</vt:lpstr>
      <vt:lpstr>Wingdings</vt:lpstr>
      <vt:lpstr>思源黑体 CN Heavy</vt:lpstr>
      <vt:lpstr>黑体</vt:lpstr>
      <vt:lpstr>汉仪铁线黑-65简</vt:lpstr>
      <vt:lpstr>字魂105号-简雅黑</vt:lpstr>
      <vt:lpstr>微软雅黑</vt:lpstr>
      <vt:lpstr>方正小标宋简体</vt:lpstr>
      <vt:lpstr>汉仪雅酷黑 85W</vt:lpstr>
      <vt:lpstr>楷体</vt:lpstr>
      <vt:lpstr>Times New Roman</vt:lpstr>
      <vt:lpstr>等线</vt:lpstr>
      <vt:lpstr>Arial Unicode MS</vt:lpstr>
      <vt:lpstr>等线 Light</vt:lpstr>
      <vt:lpstr>Calibri</vt:lpstr>
      <vt:lpstr>汉仪程行简</vt:lpstr>
      <vt:lpstr>方正仿宋_GBK</vt:lpstr>
      <vt:lpstr>方正仿宋_GB2312</vt:lpstr>
      <vt:lpstr>仿宋</vt:lpstr>
      <vt:lpstr>华康Sc黑体W4-A(P)</vt:lpstr>
      <vt:lpstr>仿宋_GB2312</vt:lpstr>
      <vt:lpstr>汉仪字酷堂邓氏小楷简</vt:lpstr>
      <vt:lpstr>楷体_GB2312</vt:lpstr>
      <vt:lpstr>Office 主题​​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Windows</dc:creator>
  <cp:lastModifiedBy>媞梓</cp:lastModifiedBy>
  <cp:revision>16</cp:revision>
  <dcterms:created xsi:type="dcterms:W3CDTF">2021-03-23T02:03:00Z</dcterms:created>
  <dcterms:modified xsi:type="dcterms:W3CDTF">2025-02-24T09:15:23Z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2052-12.1.0.20305</vt:lpwstr>
  </property>
  <property fmtid="{D5CDD505-2E9C-101B-9397-08002B2CF9AE}" pid="3" name="KSOTemplateUUID">
    <vt:lpwstr>v1.0_mb_+7/TN6Rehad5RDSNGyuKdw==</vt:lpwstr>
  </property>
  <property fmtid="{D5CDD505-2E9C-101B-9397-08002B2CF9AE}" pid="4" name="ICV">
    <vt:lpwstr>C186F1EF621641A3855F83B5C659BBB3_12</vt:lpwstr>
  </property>
</Properties>
</file>